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Lst>
  <p:sldSz cy="5143500" cx="9144000"/>
  <p:notesSz cx="6858000" cy="9144000"/>
  <p:embeddedFontLst>
    <p:embeddedFont>
      <p:font typeface="Roboto"/>
      <p:regular r:id="rId31"/>
      <p:bold r:id="rId32"/>
      <p:italic r:id="rId33"/>
      <p:boldItalic r:id="rId3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http://customooxmlschemas.google.com/">
      <go:slidesCustomData xmlns:go="http://customooxmlschemas.google.com/" r:id="rId35" roundtripDataSignature="AMtx7mjgBtgC91gjh6LT1i6BTaDh+n5sq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oboto-regular.fntdata"/><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font" Target="fonts/Roboto-italic.fntdata"/><Relationship Id="rId10" Type="http://schemas.openxmlformats.org/officeDocument/2006/relationships/slide" Target="slides/slide5.xml"/><Relationship Id="rId32" Type="http://schemas.openxmlformats.org/officeDocument/2006/relationships/font" Target="fonts/Roboto-bold.fntdata"/><Relationship Id="rId13" Type="http://schemas.openxmlformats.org/officeDocument/2006/relationships/slide" Target="slides/slide8.xml"/><Relationship Id="rId35" Type="http://customschemas.google.com/relationships/presentationmetadata" Target="metadata"/><Relationship Id="rId12" Type="http://schemas.openxmlformats.org/officeDocument/2006/relationships/slide" Target="slides/slide7.xml"/><Relationship Id="rId34" Type="http://schemas.openxmlformats.org/officeDocument/2006/relationships/font" Target="fonts/Roboto-boldItalic.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nytimes.com/2022/06/21/us/politics/jan-6-trump-threats.html" TargetMode="External"/><Relationship Id="rId3" Type="http://schemas.openxmlformats.org/officeDocument/2006/relationships/hyperlink" Target="https://www.youtube.com/watch?v=23dn9VXWCsg" TargetMode="External"/><Relationship Id="rId4" Type="http://schemas.openxmlformats.org/officeDocument/2006/relationships/hyperlink" Target="https://www.accessnow.org/digital-security-helpline-in-2020-lgbtq-groups-are-facing-more-online-harassment-than-ever/" TargetMode="Externa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p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 name="Google Shape;65;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sz="1300">
                <a:solidFill>
                  <a:srgbClr val="1A237E"/>
                </a:solidFill>
                <a:latin typeface="Roboto"/>
                <a:ea typeface="Roboto"/>
                <a:cs typeface="Roboto"/>
                <a:sym typeface="Roboto"/>
              </a:rPr>
              <a:t>Hello everyone, thank you for joining MLA’s Library Information Technologies Section (LITS) today. </a:t>
            </a:r>
            <a:endParaRPr sz="1300">
              <a:solidFill>
                <a:srgbClr val="1A237E"/>
              </a:solidFill>
              <a:latin typeface="Roboto"/>
              <a:ea typeface="Roboto"/>
              <a:cs typeface="Roboto"/>
              <a:sym typeface="Roboto"/>
            </a:endParaRPr>
          </a:p>
          <a:p>
            <a:pPr indent="0" lvl="0" marL="0" rtl="0" algn="l">
              <a:lnSpc>
                <a:spcPct val="100000"/>
              </a:lnSpc>
              <a:spcBef>
                <a:spcPts val="0"/>
              </a:spcBef>
              <a:spcAft>
                <a:spcPts val="0"/>
              </a:spcAft>
              <a:buSzPts val="1100"/>
              <a:buNone/>
            </a:pPr>
            <a:r>
              <a:t/>
            </a:r>
            <a:endParaRPr sz="1300">
              <a:solidFill>
                <a:srgbClr val="1A237E"/>
              </a:solidFill>
              <a:latin typeface="Roboto"/>
              <a:ea typeface="Roboto"/>
              <a:cs typeface="Roboto"/>
              <a:sym typeface="Roboto"/>
            </a:endParaRPr>
          </a:p>
          <a:p>
            <a:pPr indent="0" lvl="0" marL="0" rtl="0" algn="l">
              <a:lnSpc>
                <a:spcPct val="100000"/>
              </a:lnSpc>
              <a:spcBef>
                <a:spcPts val="0"/>
              </a:spcBef>
              <a:spcAft>
                <a:spcPts val="0"/>
              </a:spcAft>
              <a:buSzPts val="1100"/>
              <a:buNone/>
            </a:pPr>
            <a:r>
              <a:rPr lang="en" sz="1300">
                <a:solidFill>
                  <a:srgbClr val="1A237E"/>
                </a:solidFill>
                <a:latin typeface="Roboto"/>
                <a:ea typeface="Roboto"/>
                <a:cs typeface="Roboto"/>
                <a:sym typeface="Roboto"/>
              </a:rPr>
              <a:t>We do encourage all of you to say hello to each other, and to submit your comments or suggestions in the Chat, and to direct any questions to LITS via the Q&amp;A box.</a:t>
            </a:r>
            <a:endParaRPr sz="1300">
              <a:solidFill>
                <a:srgbClr val="1A237E"/>
              </a:solidFill>
              <a:latin typeface="Roboto"/>
              <a:ea typeface="Roboto"/>
              <a:cs typeface="Roboto"/>
              <a:sym typeface="Roboto"/>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1" name="Google Shape;121;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sz="1200">
                <a:latin typeface="Roboto"/>
                <a:ea typeface="Roboto"/>
                <a:cs typeface="Roboto"/>
                <a:sym typeface="Roboto"/>
              </a:rPr>
              <a:t>Let’s consider the portrayal of Bruce Wayne/Batman…</a:t>
            </a:r>
            <a:endParaRPr sz="1200">
              <a:latin typeface="Roboto"/>
              <a:ea typeface="Roboto"/>
              <a:cs typeface="Roboto"/>
              <a:sym typeface="Roboto"/>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sz="1400">
                <a:solidFill>
                  <a:srgbClr val="1A237E"/>
                </a:solidFill>
                <a:latin typeface="Roboto"/>
                <a:ea typeface="Roboto"/>
                <a:cs typeface="Roboto"/>
                <a:sym typeface="Roboto"/>
              </a:rPr>
              <a:t>Q1: Who or what is Bruce Wayne/Batman protecting? (Assets) [bat cave, alfred, emails, texts]</a:t>
            </a:r>
            <a:endParaRPr sz="1400">
              <a:solidFill>
                <a:srgbClr val="1A237E"/>
              </a:solidFill>
              <a:latin typeface="Roboto"/>
              <a:ea typeface="Roboto"/>
              <a:cs typeface="Roboto"/>
              <a:sym typeface="Roboto"/>
            </a:endParaRPr>
          </a:p>
          <a:p>
            <a:pPr indent="0" lvl="0" marL="0" rtl="0" algn="l">
              <a:lnSpc>
                <a:spcPct val="100000"/>
              </a:lnSpc>
              <a:spcBef>
                <a:spcPts val="0"/>
              </a:spcBef>
              <a:spcAft>
                <a:spcPts val="0"/>
              </a:spcAft>
              <a:buSzPts val="1100"/>
              <a:buNone/>
            </a:pPr>
            <a:r>
              <a:t/>
            </a:r>
            <a:endParaRPr sz="1400">
              <a:solidFill>
                <a:srgbClr val="1A237E"/>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sz="1400">
                <a:solidFill>
                  <a:srgbClr val="1A237E"/>
                </a:solidFill>
                <a:latin typeface="Roboto"/>
                <a:ea typeface="Roboto"/>
                <a:cs typeface="Roboto"/>
                <a:sym typeface="Roboto"/>
              </a:rPr>
              <a:t>Q2: Who are Bruce Wayne/Batman’s adversaries? [Police, the Joker, journalists]</a:t>
            </a:r>
            <a:endParaRPr sz="1400">
              <a:solidFill>
                <a:srgbClr val="1A237E"/>
              </a:solidFill>
              <a:latin typeface="Roboto"/>
              <a:ea typeface="Roboto"/>
              <a:cs typeface="Roboto"/>
              <a:sym typeface="Roboto"/>
            </a:endParaRPr>
          </a:p>
          <a:p>
            <a:pPr indent="0" lvl="0" marL="0" rtl="0" algn="l">
              <a:lnSpc>
                <a:spcPct val="115000"/>
              </a:lnSpc>
              <a:spcBef>
                <a:spcPts val="1200"/>
              </a:spcBef>
              <a:spcAft>
                <a:spcPts val="0"/>
              </a:spcAft>
              <a:buClr>
                <a:schemeClr val="dk1"/>
              </a:buClr>
              <a:buSzPts val="1100"/>
              <a:buFont typeface="Arial"/>
              <a:buNone/>
            </a:pPr>
            <a:r>
              <a:rPr lang="en" sz="1400">
                <a:solidFill>
                  <a:srgbClr val="1A237E"/>
                </a:solidFill>
                <a:latin typeface="Roboto"/>
                <a:ea typeface="Roboto"/>
                <a:cs typeface="Roboto"/>
                <a:sym typeface="Roboto"/>
              </a:rPr>
              <a:t>Q3: What are the consequences Bruce Wayne/Batman fails? [owe a lot of money due to damage!]</a:t>
            </a:r>
            <a:endParaRPr sz="1400">
              <a:solidFill>
                <a:srgbClr val="1A237E"/>
              </a:solidFill>
              <a:latin typeface="Roboto"/>
              <a:ea typeface="Roboto"/>
              <a:cs typeface="Roboto"/>
              <a:sym typeface="Roboto"/>
            </a:endParaRPr>
          </a:p>
          <a:p>
            <a:pPr indent="0" lvl="0" marL="0" rtl="0" algn="l">
              <a:lnSpc>
                <a:spcPct val="115000"/>
              </a:lnSpc>
              <a:spcBef>
                <a:spcPts val="1200"/>
              </a:spcBef>
              <a:spcAft>
                <a:spcPts val="0"/>
              </a:spcAft>
              <a:buClr>
                <a:schemeClr val="dk1"/>
              </a:buClr>
              <a:buSzPts val="1100"/>
              <a:buFont typeface="Arial"/>
              <a:buNone/>
            </a:pPr>
            <a:r>
              <a:rPr lang="en" sz="1400">
                <a:solidFill>
                  <a:srgbClr val="1A237E"/>
                </a:solidFill>
                <a:latin typeface="Roboto"/>
                <a:ea typeface="Roboto"/>
                <a:cs typeface="Roboto"/>
                <a:sym typeface="Roboto"/>
              </a:rPr>
              <a:t>Q4: How likely are these consequences? </a:t>
            </a:r>
            <a:endParaRPr sz="1400">
              <a:solidFill>
                <a:srgbClr val="1A237E"/>
              </a:solidFill>
              <a:latin typeface="Roboto"/>
              <a:ea typeface="Roboto"/>
              <a:cs typeface="Roboto"/>
              <a:sym typeface="Roboto"/>
            </a:endParaRPr>
          </a:p>
          <a:p>
            <a:pPr indent="0" lvl="0" marL="0" rtl="0" algn="l">
              <a:lnSpc>
                <a:spcPct val="115000"/>
              </a:lnSpc>
              <a:spcBef>
                <a:spcPts val="1200"/>
              </a:spcBef>
              <a:spcAft>
                <a:spcPts val="0"/>
              </a:spcAft>
              <a:buClr>
                <a:schemeClr val="dk1"/>
              </a:buClr>
              <a:buSzPts val="1100"/>
              <a:buFont typeface="Arial"/>
              <a:buNone/>
            </a:pPr>
            <a:r>
              <a:rPr lang="en" sz="1400">
                <a:solidFill>
                  <a:srgbClr val="1A237E"/>
                </a:solidFill>
                <a:latin typeface="Roboto"/>
                <a:ea typeface="Roboto"/>
                <a:cs typeface="Roboto"/>
                <a:sym typeface="Roboto"/>
              </a:rPr>
              <a:t>Q5: How does Bruce Wayne/Batman address the most likely risks? [Security system, secret location, encryption… he also is not honest…]</a:t>
            </a:r>
            <a:endParaRPr sz="1400">
              <a:solidFill>
                <a:srgbClr val="1A237E"/>
              </a:solidFill>
              <a:latin typeface="Roboto"/>
              <a:ea typeface="Roboto"/>
              <a:cs typeface="Roboto"/>
              <a:sym typeface="Roboto"/>
            </a:endParaRPr>
          </a:p>
          <a:p>
            <a:pPr indent="0" lvl="0" marL="0" rtl="0" algn="l">
              <a:lnSpc>
                <a:spcPct val="100000"/>
              </a:lnSpc>
              <a:spcBef>
                <a:spcPts val="120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8" name="Google Shape;128;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sz="1200">
                <a:solidFill>
                  <a:srgbClr val="1A237E"/>
                </a:solidFill>
                <a:latin typeface="Roboto"/>
                <a:ea typeface="Roboto"/>
                <a:cs typeface="Roboto"/>
                <a:sym typeface="Roboto"/>
              </a:rPr>
              <a:t>Okay, so now that we all have a basic understanding of how harm reduction and threat modeling works, let’s try to assess risks and answer this worksheet together.</a:t>
            </a:r>
            <a:endParaRPr sz="1200">
              <a:solidFill>
                <a:srgbClr val="1A237E"/>
              </a:solidFill>
              <a:latin typeface="Roboto"/>
              <a:ea typeface="Roboto"/>
              <a:cs typeface="Roboto"/>
              <a:sym typeface="Roboto"/>
            </a:endParaRPr>
          </a:p>
          <a:p>
            <a:pPr indent="0" lvl="0" marL="0" rtl="0" algn="l">
              <a:lnSpc>
                <a:spcPct val="100000"/>
              </a:lnSpc>
              <a:spcBef>
                <a:spcPts val="0"/>
              </a:spcBef>
              <a:spcAft>
                <a:spcPts val="0"/>
              </a:spcAft>
              <a:buSzPts val="1100"/>
              <a:buNone/>
            </a:pPr>
            <a:r>
              <a:t/>
            </a:r>
            <a:endParaRPr sz="1200">
              <a:solidFill>
                <a:srgbClr val="1A237E"/>
              </a:solidFill>
              <a:latin typeface="Roboto"/>
              <a:ea typeface="Roboto"/>
              <a:cs typeface="Roboto"/>
              <a:sym typeface="Roboto"/>
            </a:endParaRPr>
          </a:p>
          <a:p>
            <a:pPr indent="0" lvl="0" marL="0" rtl="0" algn="l">
              <a:lnSpc>
                <a:spcPct val="100000"/>
              </a:lnSpc>
              <a:spcBef>
                <a:spcPts val="0"/>
              </a:spcBef>
              <a:spcAft>
                <a:spcPts val="0"/>
              </a:spcAft>
              <a:buSzPts val="1100"/>
              <a:buNone/>
            </a:pPr>
            <a:r>
              <a:rPr lang="en" sz="1200">
                <a:solidFill>
                  <a:srgbClr val="1A237E"/>
                </a:solidFill>
                <a:latin typeface="Roboto"/>
                <a:ea typeface="Roboto"/>
                <a:cs typeface="Roboto"/>
                <a:sym typeface="Roboto"/>
              </a:rPr>
              <a:t>To begin:</a:t>
            </a:r>
            <a:endParaRPr sz="1200">
              <a:solidFill>
                <a:srgbClr val="1A237E"/>
              </a:solidFill>
              <a:latin typeface="Roboto"/>
              <a:ea typeface="Roboto"/>
              <a:cs typeface="Roboto"/>
              <a:sym typeface="Roboto"/>
            </a:endParaRPr>
          </a:p>
          <a:p>
            <a:pPr indent="0" lvl="0" marL="0" rtl="0" algn="l">
              <a:lnSpc>
                <a:spcPct val="100000"/>
              </a:lnSpc>
              <a:spcBef>
                <a:spcPts val="0"/>
              </a:spcBef>
              <a:spcAft>
                <a:spcPts val="0"/>
              </a:spcAft>
              <a:buSzPts val="1100"/>
              <a:buNone/>
            </a:pPr>
            <a:r>
              <a:t/>
            </a:r>
            <a:endParaRPr sz="1200">
              <a:solidFill>
                <a:srgbClr val="1A237E"/>
              </a:solidFill>
              <a:latin typeface="Roboto"/>
              <a:ea typeface="Roboto"/>
              <a:cs typeface="Roboto"/>
              <a:sym typeface="Roboto"/>
            </a:endParaRPr>
          </a:p>
          <a:p>
            <a:pPr indent="0" lvl="0" marL="0" rtl="0" algn="l">
              <a:lnSpc>
                <a:spcPct val="100000"/>
              </a:lnSpc>
              <a:spcBef>
                <a:spcPts val="0"/>
              </a:spcBef>
              <a:spcAft>
                <a:spcPts val="0"/>
              </a:spcAft>
              <a:buSzPts val="1100"/>
              <a:buNone/>
            </a:pPr>
            <a:r>
              <a:rPr lang="en" sz="1200">
                <a:solidFill>
                  <a:srgbClr val="1A237E"/>
                </a:solidFill>
                <a:latin typeface="Roboto"/>
                <a:ea typeface="Roboto"/>
                <a:cs typeface="Roboto"/>
                <a:sym typeface="Roboto"/>
              </a:rPr>
              <a:t>Q1: What personal assets would a library worker want to protect?</a:t>
            </a:r>
            <a:endParaRPr sz="1200">
              <a:solidFill>
                <a:srgbClr val="1A237E"/>
              </a:solidFill>
              <a:latin typeface="Roboto"/>
              <a:ea typeface="Roboto"/>
              <a:cs typeface="Roboto"/>
              <a:sym typeface="Roboto"/>
            </a:endParaRPr>
          </a:p>
          <a:p>
            <a:pPr indent="0" lvl="0" marL="0" rtl="0" algn="l">
              <a:lnSpc>
                <a:spcPct val="100000"/>
              </a:lnSpc>
              <a:spcBef>
                <a:spcPts val="0"/>
              </a:spcBef>
              <a:spcAft>
                <a:spcPts val="0"/>
              </a:spcAft>
              <a:buSzPts val="1100"/>
              <a:buNone/>
            </a:pPr>
            <a:r>
              <a:rPr lang="en" sz="1200">
                <a:solidFill>
                  <a:srgbClr val="1A237E"/>
                </a:solidFill>
                <a:latin typeface="Roboto"/>
                <a:ea typeface="Roboto"/>
                <a:cs typeface="Roboto"/>
                <a:sym typeface="Roboto"/>
              </a:rPr>
              <a:t>	(location, address, email, phone number, friends &amp; family, identification numbers)</a:t>
            </a:r>
            <a:endParaRPr sz="1200">
              <a:solidFill>
                <a:srgbClr val="1A237E"/>
              </a:solidFill>
              <a:latin typeface="Roboto"/>
              <a:ea typeface="Roboto"/>
              <a:cs typeface="Roboto"/>
              <a:sym typeface="Roboto"/>
            </a:endParaRPr>
          </a:p>
          <a:p>
            <a:pPr indent="0" lvl="0" marL="0" rtl="0" algn="l">
              <a:lnSpc>
                <a:spcPct val="100000"/>
              </a:lnSpc>
              <a:spcBef>
                <a:spcPts val="0"/>
              </a:spcBef>
              <a:spcAft>
                <a:spcPts val="0"/>
              </a:spcAft>
              <a:buSzPts val="1100"/>
              <a:buNone/>
            </a:pPr>
            <a:r>
              <a:t/>
            </a:r>
            <a:endParaRPr sz="1200">
              <a:solidFill>
                <a:srgbClr val="1A237E"/>
              </a:solidFill>
              <a:latin typeface="Roboto"/>
              <a:ea typeface="Roboto"/>
              <a:cs typeface="Roboto"/>
              <a:sym typeface="Roboto"/>
            </a:endParaRPr>
          </a:p>
          <a:p>
            <a:pPr indent="0" lvl="0" marL="0" rtl="0" algn="l">
              <a:lnSpc>
                <a:spcPct val="100000"/>
              </a:lnSpc>
              <a:spcBef>
                <a:spcPts val="0"/>
              </a:spcBef>
              <a:spcAft>
                <a:spcPts val="0"/>
              </a:spcAft>
              <a:buSzPts val="1100"/>
              <a:buNone/>
            </a:pPr>
            <a:r>
              <a:rPr lang="en" sz="1200">
                <a:solidFill>
                  <a:srgbClr val="1A237E"/>
                </a:solidFill>
                <a:latin typeface="Roboto"/>
                <a:ea typeface="Roboto"/>
                <a:cs typeface="Roboto"/>
                <a:sym typeface="Roboto"/>
              </a:rPr>
              <a:t>Q2: Who are our Adversaries? </a:t>
            </a:r>
            <a:endParaRPr sz="1200">
              <a:solidFill>
                <a:srgbClr val="1A237E"/>
              </a:solidFill>
              <a:latin typeface="Roboto"/>
              <a:ea typeface="Roboto"/>
              <a:cs typeface="Roboto"/>
              <a:sym typeface="Roboto"/>
            </a:endParaRPr>
          </a:p>
          <a:p>
            <a:pPr indent="457200" lvl="0" marL="0" rtl="0" algn="l">
              <a:lnSpc>
                <a:spcPct val="100000"/>
              </a:lnSpc>
              <a:spcBef>
                <a:spcPts val="0"/>
              </a:spcBef>
              <a:spcAft>
                <a:spcPts val="0"/>
              </a:spcAft>
              <a:buSzPts val="1100"/>
              <a:buNone/>
            </a:pPr>
            <a:r>
              <a:rPr i="1" lang="en" sz="1200">
                <a:solidFill>
                  <a:srgbClr val="1A237E"/>
                </a:solidFill>
                <a:latin typeface="Roboto"/>
                <a:ea typeface="Roboto"/>
                <a:cs typeface="Roboto"/>
                <a:sym typeface="Roboto"/>
              </a:rPr>
              <a:t>Knowing who is targeting you, and why they are working against you, is important. </a:t>
            </a:r>
            <a:endParaRPr i="1" sz="1200">
              <a:solidFill>
                <a:srgbClr val="1A237E"/>
              </a:solidFill>
              <a:latin typeface="Roboto"/>
              <a:ea typeface="Roboto"/>
              <a:cs typeface="Roboto"/>
              <a:sym typeface="Roboto"/>
            </a:endParaRPr>
          </a:p>
          <a:p>
            <a:pPr indent="457200" lvl="0" marL="0" rtl="0" algn="l">
              <a:lnSpc>
                <a:spcPct val="100000"/>
              </a:lnSpc>
              <a:spcBef>
                <a:spcPts val="0"/>
              </a:spcBef>
              <a:spcAft>
                <a:spcPts val="0"/>
              </a:spcAft>
              <a:buSzPts val="1100"/>
              <a:buNone/>
            </a:pPr>
            <a:r>
              <a:rPr i="1" lang="en" sz="1200">
                <a:solidFill>
                  <a:srgbClr val="1A237E"/>
                </a:solidFill>
                <a:latin typeface="Roboto"/>
                <a:ea typeface="Roboto"/>
                <a:cs typeface="Roboto"/>
                <a:sym typeface="Roboto"/>
              </a:rPr>
              <a:t>Are they capable?</a:t>
            </a:r>
            <a:endParaRPr i="1" sz="1200">
              <a:solidFill>
                <a:srgbClr val="1A237E"/>
              </a:solidFill>
              <a:latin typeface="Roboto"/>
              <a:ea typeface="Roboto"/>
              <a:cs typeface="Roboto"/>
              <a:sym typeface="Roboto"/>
            </a:endParaRPr>
          </a:p>
          <a:p>
            <a:pPr indent="0" lvl="0" marL="0" rtl="0" algn="l">
              <a:lnSpc>
                <a:spcPct val="100000"/>
              </a:lnSpc>
              <a:spcBef>
                <a:spcPts val="0"/>
              </a:spcBef>
              <a:spcAft>
                <a:spcPts val="0"/>
              </a:spcAft>
              <a:buSzPts val="1100"/>
              <a:buNone/>
            </a:pPr>
            <a:r>
              <a:t/>
            </a:r>
            <a:endParaRPr sz="1200">
              <a:solidFill>
                <a:srgbClr val="1A237E"/>
              </a:solidFill>
              <a:latin typeface="Roboto"/>
              <a:ea typeface="Roboto"/>
              <a:cs typeface="Roboto"/>
              <a:sym typeface="Roboto"/>
            </a:endParaRPr>
          </a:p>
          <a:p>
            <a:pPr indent="0" lvl="0" marL="0" rtl="0" algn="l">
              <a:lnSpc>
                <a:spcPct val="100000"/>
              </a:lnSpc>
              <a:spcBef>
                <a:spcPts val="0"/>
              </a:spcBef>
              <a:spcAft>
                <a:spcPts val="0"/>
              </a:spcAft>
              <a:buSzPts val="1100"/>
              <a:buNone/>
            </a:pPr>
            <a:r>
              <a:rPr lang="en" sz="1200">
                <a:solidFill>
                  <a:srgbClr val="1A237E"/>
                </a:solidFill>
                <a:latin typeface="Roboto"/>
                <a:ea typeface="Roboto"/>
                <a:cs typeface="Roboto"/>
                <a:sym typeface="Roboto"/>
              </a:rPr>
              <a:t>Q3: How would any of our adversaries threaten these assets?</a:t>
            </a:r>
            <a:endParaRPr sz="1200">
              <a:solidFill>
                <a:srgbClr val="1A237E"/>
              </a:solidFill>
              <a:latin typeface="Roboto"/>
              <a:ea typeface="Roboto"/>
              <a:cs typeface="Roboto"/>
              <a:sym typeface="Roboto"/>
            </a:endParaRPr>
          </a:p>
          <a:p>
            <a:pPr indent="0" lvl="0" marL="0" rtl="0" algn="l">
              <a:lnSpc>
                <a:spcPct val="100000"/>
              </a:lnSpc>
              <a:spcBef>
                <a:spcPts val="0"/>
              </a:spcBef>
              <a:spcAft>
                <a:spcPts val="0"/>
              </a:spcAft>
              <a:buSzPts val="1100"/>
              <a:buNone/>
            </a:pPr>
            <a:r>
              <a:rPr lang="en" sz="1200">
                <a:solidFill>
                  <a:srgbClr val="1A237E"/>
                </a:solidFill>
                <a:latin typeface="Roboto"/>
                <a:ea typeface="Roboto"/>
                <a:cs typeface="Roboto"/>
                <a:sym typeface="Roboto"/>
              </a:rPr>
              <a:t>	(Identity fraud, deportation, locked out of accounts, doxing, harassment)</a:t>
            </a:r>
            <a:endParaRPr sz="1200">
              <a:solidFill>
                <a:srgbClr val="1A237E"/>
              </a:solidFill>
              <a:latin typeface="Roboto"/>
              <a:ea typeface="Roboto"/>
              <a:cs typeface="Roboto"/>
              <a:sym typeface="Roboto"/>
            </a:endParaRPr>
          </a:p>
          <a:p>
            <a:pPr indent="0" lvl="0" marL="0" rtl="0" algn="l">
              <a:lnSpc>
                <a:spcPct val="100000"/>
              </a:lnSpc>
              <a:spcBef>
                <a:spcPts val="0"/>
              </a:spcBef>
              <a:spcAft>
                <a:spcPts val="0"/>
              </a:spcAft>
              <a:buSzPts val="1100"/>
              <a:buNone/>
            </a:pPr>
            <a:r>
              <a:t/>
            </a:r>
            <a:endParaRPr sz="1200">
              <a:solidFill>
                <a:srgbClr val="1A237E"/>
              </a:solidFill>
              <a:latin typeface="Roboto"/>
              <a:ea typeface="Roboto"/>
              <a:cs typeface="Roboto"/>
              <a:sym typeface="Roboto"/>
            </a:endParaRPr>
          </a:p>
          <a:p>
            <a:pPr indent="0" lvl="0" marL="0" rtl="0" algn="l">
              <a:lnSpc>
                <a:spcPct val="100000"/>
              </a:lnSpc>
              <a:spcBef>
                <a:spcPts val="0"/>
              </a:spcBef>
              <a:spcAft>
                <a:spcPts val="0"/>
              </a:spcAft>
              <a:buSzPts val="1100"/>
              <a:buNone/>
            </a:pPr>
            <a:r>
              <a:rPr lang="en" sz="1200">
                <a:solidFill>
                  <a:srgbClr val="1A237E"/>
                </a:solidFill>
                <a:latin typeface="Roboto"/>
                <a:ea typeface="Roboto"/>
                <a:cs typeface="Roboto"/>
                <a:sym typeface="Roboto"/>
              </a:rPr>
              <a:t>Q4: How likely are these consequences?</a:t>
            </a:r>
            <a:endParaRPr sz="1200">
              <a:solidFill>
                <a:srgbClr val="1A237E"/>
              </a:solidFill>
              <a:latin typeface="Roboto"/>
              <a:ea typeface="Roboto"/>
              <a:cs typeface="Roboto"/>
              <a:sym typeface="Roboto"/>
            </a:endParaRPr>
          </a:p>
          <a:p>
            <a:pPr indent="0" lvl="0" marL="0" rtl="0" algn="l">
              <a:lnSpc>
                <a:spcPct val="100000"/>
              </a:lnSpc>
              <a:spcBef>
                <a:spcPts val="0"/>
              </a:spcBef>
              <a:spcAft>
                <a:spcPts val="0"/>
              </a:spcAft>
              <a:buSzPts val="1100"/>
              <a:buNone/>
            </a:pPr>
            <a:r>
              <a:rPr lang="en" sz="1200">
                <a:solidFill>
                  <a:srgbClr val="1A237E"/>
                </a:solidFill>
                <a:latin typeface="Roboto"/>
                <a:ea typeface="Roboto"/>
                <a:cs typeface="Roboto"/>
                <a:sym typeface="Roboto"/>
              </a:rPr>
              <a:t>	It is important to add that depending on the identities that you hold, you may be at greater risk of harassment and have fewer avenues for support.</a:t>
            </a:r>
            <a:endParaRPr sz="1200">
              <a:solidFill>
                <a:srgbClr val="1A237E"/>
              </a:solidFill>
              <a:latin typeface="Roboto"/>
              <a:ea typeface="Roboto"/>
              <a:cs typeface="Roboto"/>
              <a:sym typeface="Roboto"/>
            </a:endParaRPr>
          </a:p>
          <a:p>
            <a:pPr indent="0" lvl="0" marL="0" rtl="0" algn="l">
              <a:lnSpc>
                <a:spcPct val="100000"/>
              </a:lnSpc>
              <a:spcBef>
                <a:spcPts val="0"/>
              </a:spcBef>
              <a:spcAft>
                <a:spcPts val="0"/>
              </a:spcAft>
              <a:buSzPts val="1100"/>
              <a:buNone/>
            </a:pPr>
            <a:r>
              <a:t/>
            </a:r>
            <a:endParaRPr sz="1200">
              <a:solidFill>
                <a:srgbClr val="1A237E"/>
              </a:solidFill>
              <a:latin typeface="Roboto"/>
              <a:ea typeface="Roboto"/>
              <a:cs typeface="Roboto"/>
              <a:sym typeface="Roboto"/>
            </a:endParaRPr>
          </a:p>
          <a:p>
            <a:pPr indent="0" lvl="0" marL="0" rtl="0" algn="l">
              <a:lnSpc>
                <a:spcPct val="100000"/>
              </a:lnSpc>
              <a:spcBef>
                <a:spcPts val="0"/>
              </a:spcBef>
              <a:spcAft>
                <a:spcPts val="0"/>
              </a:spcAft>
              <a:buSzPts val="1100"/>
              <a:buNone/>
            </a:pPr>
            <a:r>
              <a:rPr lang="en" sz="1200">
                <a:solidFill>
                  <a:srgbClr val="1A237E"/>
                </a:solidFill>
                <a:latin typeface="Roboto"/>
                <a:ea typeface="Roboto"/>
                <a:cs typeface="Roboto"/>
                <a:sym typeface="Roboto"/>
              </a:rPr>
              <a:t>Q5: What kinds of protections make sense in response?</a:t>
            </a:r>
            <a:endParaRPr sz="1200">
              <a:solidFill>
                <a:srgbClr val="1A237E"/>
              </a:solidFill>
              <a:latin typeface="Roboto"/>
              <a:ea typeface="Roboto"/>
              <a:cs typeface="Roboto"/>
              <a:sym typeface="Roboto"/>
            </a:endParaRPr>
          </a:p>
          <a:p>
            <a:pPr indent="0" lvl="0" marL="0" rtl="0" algn="l">
              <a:lnSpc>
                <a:spcPct val="100000"/>
              </a:lnSpc>
              <a:spcBef>
                <a:spcPts val="0"/>
              </a:spcBef>
              <a:spcAft>
                <a:spcPts val="0"/>
              </a:spcAft>
              <a:buSzPts val="1100"/>
              <a:buNone/>
            </a:pPr>
            <a:r>
              <a:t/>
            </a:r>
            <a:endParaRPr sz="1200">
              <a:solidFill>
                <a:srgbClr val="1A237E"/>
              </a:solidFill>
              <a:latin typeface="Roboto"/>
              <a:ea typeface="Roboto"/>
              <a:cs typeface="Roboto"/>
              <a:sym typeface="Roboto"/>
            </a:endParaRPr>
          </a:p>
          <a:p>
            <a:pPr indent="0" lvl="0" marL="0" rtl="0" algn="l">
              <a:lnSpc>
                <a:spcPct val="100000"/>
              </a:lnSpc>
              <a:spcBef>
                <a:spcPts val="0"/>
              </a:spcBef>
              <a:spcAft>
                <a:spcPts val="0"/>
              </a:spcAft>
              <a:buSzPts val="1100"/>
              <a:buNone/>
            </a:pPr>
            <a:r>
              <a:rPr lang="en" sz="1200">
                <a:solidFill>
                  <a:srgbClr val="1A237E"/>
                </a:solidFill>
                <a:latin typeface="Roboto"/>
                <a:ea typeface="Roboto"/>
                <a:cs typeface="Roboto"/>
                <a:sym typeface="Roboto"/>
              </a:rPr>
              <a:t>And, most importantly, remember that technologies and threats change. Technology and the internet works on a cycle; you, too, must be in sync.</a:t>
            </a:r>
            <a:endParaRPr sz="1200">
              <a:solidFill>
                <a:srgbClr val="1A237E"/>
              </a:solidFill>
              <a:latin typeface="Roboto"/>
              <a:ea typeface="Roboto"/>
              <a:cs typeface="Roboto"/>
              <a:sym typeface="Roboto"/>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5" name="Google Shape;135;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I understand that for some, developing a personalized threat model can be overwhelming, or time consuming, and you may prefer “out of box” solutions, or want to explore more options.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There are resources on the web that can help you do some of this work.</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17b82d6fc08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2" name="Google Shape;142;g17b82d6fc08_0_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7" name="Google Shape;147;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SzPts val="1100"/>
              <a:buNone/>
            </a:pPr>
            <a:r>
              <a:rPr lang="en" sz="1200">
                <a:solidFill>
                  <a:srgbClr val="1A237E"/>
                </a:solidFill>
                <a:latin typeface="Roboto"/>
                <a:ea typeface="Roboto"/>
                <a:cs typeface="Roboto"/>
                <a:sym typeface="Roboto"/>
              </a:rPr>
              <a:t>By having a digital footprint at all, your information has likely already been gathered, packaged, sold and then made available in places that you never consented to. Without privacy protections in place, data brokers have built an extremely exploitative, harmful and lucrative industry at the expense of people and community safety.</a:t>
            </a:r>
            <a:endParaRPr sz="1200">
              <a:solidFill>
                <a:srgbClr val="1A237E"/>
              </a:solidFill>
              <a:latin typeface="Roboto"/>
              <a:ea typeface="Roboto"/>
              <a:cs typeface="Roboto"/>
              <a:sym typeface="Roboto"/>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2" name="Google Shape;152;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SzPts val="1100"/>
              <a:buNone/>
            </a:pPr>
            <a:r>
              <a:rPr lang="en" sz="1200">
                <a:solidFill>
                  <a:srgbClr val="1A237E"/>
                </a:solidFill>
                <a:latin typeface="Roboto"/>
                <a:ea typeface="Roboto"/>
                <a:cs typeface="Roboto"/>
                <a:sym typeface="Roboto"/>
              </a:rPr>
              <a:t>The data brokers’ industry functions by surveilling and harvesting as much data about everyone as possible.</a:t>
            </a:r>
            <a:endParaRPr sz="1200">
              <a:solidFill>
                <a:srgbClr val="1A237E"/>
              </a:solidFill>
              <a:latin typeface="Roboto"/>
              <a:ea typeface="Roboto"/>
              <a:cs typeface="Roboto"/>
              <a:sym typeface="Roboto"/>
            </a:endParaRPr>
          </a:p>
          <a:p>
            <a:pPr indent="0" lvl="0" marL="0" rtl="0" algn="l">
              <a:lnSpc>
                <a:spcPct val="115000"/>
              </a:lnSpc>
              <a:spcBef>
                <a:spcPts val="1200"/>
              </a:spcBef>
              <a:spcAft>
                <a:spcPts val="0"/>
              </a:spcAft>
              <a:buSzPts val="1100"/>
              <a:buNone/>
            </a:pPr>
            <a:r>
              <a:rPr lang="en" sz="1200">
                <a:solidFill>
                  <a:srgbClr val="1A237E"/>
                </a:solidFill>
                <a:latin typeface="Roboto"/>
                <a:ea typeface="Roboto"/>
                <a:cs typeface="Roboto"/>
                <a:sym typeface="Roboto"/>
              </a:rPr>
              <a:t>In addition to gathering data about you from the various tools you use, data brokers are also quite adept at gathering information from public records using online trackers, linking the data to individuals or entities, and then creating new ways to monetize that collection of data.</a:t>
            </a:r>
            <a:endParaRPr sz="1200">
              <a:solidFill>
                <a:srgbClr val="1A237E"/>
              </a:solidFill>
              <a:latin typeface="Roboto"/>
              <a:ea typeface="Roboto"/>
              <a:cs typeface="Roboto"/>
              <a:sym typeface="Roboto"/>
            </a:endParaRPr>
          </a:p>
          <a:p>
            <a:pPr indent="0" lvl="0" marL="0" rtl="0" algn="l">
              <a:lnSpc>
                <a:spcPct val="115000"/>
              </a:lnSpc>
              <a:spcBef>
                <a:spcPts val="1200"/>
              </a:spcBef>
              <a:spcAft>
                <a:spcPts val="0"/>
              </a:spcAft>
              <a:buSzPts val="1100"/>
              <a:buNone/>
            </a:pPr>
            <a:r>
              <a:rPr lang="en" sz="1200">
                <a:solidFill>
                  <a:srgbClr val="1A237E"/>
                </a:solidFill>
                <a:latin typeface="Roboto"/>
                <a:ea typeface="Roboto"/>
                <a:cs typeface="Roboto"/>
                <a:sym typeface="Roboto"/>
              </a:rPr>
              <a:t>While we need structural reform to help begin to address these issues, due to public pressure many companies offer ways to opt out of data being </a:t>
            </a:r>
            <a:r>
              <a:rPr i="1" lang="en" sz="1200">
                <a:solidFill>
                  <a:srgbClr val="1A237E"/>
                </a:solidFill>
                <a:latin typeface="Roboto"/>
                <a:ea typeface="Roboto"/>
                <a:cs typeface="Roboto"/>
                <a:sym typeface="Roboto"/>
              </a:rPr>
              <a:t>shared</a:t>
            </a:r>
            <a:r>
              <a:rPr lang="en" sz="1200">
                <a:solidFill>
                  <a:srgbClr val="1A237E"/>
                </a:solidFill>
                <a:latin typeface="Roboto"/>
                <a:ea typeface="Roboto"/>
                <a:cs typeface="Roboto"/>
                <a:sym typeface="Roboto"/>
              </a:rPr>
              <a:t> (not necessarily collected).</a:t>
            </a:r>
            <a:endParaRPr sz="1200">
              <a:solidFill>
                <a:srgbClr val="1A237E"/>
              </a:solidFill>
              <a:latin typeface="Roboto"/>
              <a:ea typeface="Roboto"/>
              <a:cs typeface="Roboto"/>
              <a:sym typeface="Roboto"/>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p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8" name="Google Shape;158;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SzPts val="1100"/>
              <a:buNone/>
            </a:pPr>
            <a:r>
              <a:rPr lang="en" sz="1800">
                <a:solidFill>
                  <a:srgbClr val="1A237E"/>
                </a:solidFill>
                <a:latin typeface="Roboto"/>
                <a:ea typeface="Roboto"/>
                <a:cs typeface="Roboto"/>
                <a:sym typeface="Roboto"/>
              </a:rPr>
              <a:t>While many companies have made it possible for individuals to opt-out of their practices, it is still an overwhelming task for many people. There are any number of corporations who may have your information, you likely don’t know who they are, and it can be difficult to track down on your own.</a:t>
            </a:r>
            <a:endParaRPr sz="1800">
              <a:solidFill>
                <a:srgbClr val="1A237E"/>
              </a:solidFill>
              <a:latin typeface="Roboto"/>
              <a:ea typeface="Roboto"/>
              <a:cs typeface="Roboto"/>
              <a:sym typeface="Roboto"/>
            </a:endParaRPr>
          </a:p>
          <a:p>
            <a:pPr indent="0" lvl="0" marL="0" rtl="0" algn="l">
              <a:lnSpc>
                <a:spcPct val="115000"/>
              </a:lnSpc>
              <a:spcBef>
                <a:spcPts val="1200"/>
              </a:spcBef>
              <a:spcAft>
                <a:spcPts val="0"/>
              </a:spcAft>
              <a:buClr>
                <a:schemeClr val="dk1"/>
              </a:buClr>
              <a:buSzPts val="1800"/>
              <a:buFont typeface="Arial"/>
              <a:buNone/>
            </a:pPr>
            <a:r>
              <a:rPr lang="en" sz="1800">
                <a:solidFill>
                  <a:srgbClr val="1A237E"/>
                </a:solidFill>
                <a:latin typeface="Roboto"/>
                <a:ea typeface="Roboto"/>
                <a:cs typeface="Roboto"/>
                <a:sym typeface="Roboto"/>
              </a:rPr>
              <a:t>Fortunately, there are resources available online that have consolidated links to various “opt-out” pages.</a:t>
            </a:r>
            <a:endParaRPr sz="1800">
              <a:solidFill>
                <a:srgbClr val="1A237E"/>
              </a:solidFill>
              <a:latin typeface="Roboto"/>
              <a:ea typeface="Roboto"/>
              <a:cs typeface="Roboto"/>
              <a:sym typeface="Roboto"/>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p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5" name="Google Shape;165;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solidFill>
                  <a:srgbClr val="1A237E"/>
                </a:solidFill>
                <a:latin typeface="Roboto"/>
                <a:ea typeface="Roboto"/>
                <a:cs typeface="Roboto"/>
                <a:sym typeface="Roboto"/>
              </a:rPr>
              <a:t>In addition to submitting opt-out requests to the various Data Broker agencies, there are other considerations you many want to take to limit the chances of your information being collected again.</a:t>
            </a:r>
            <a:endParaRPr sz="1200">
              <a:solidFill>
                <a:srgbClr val="1A237E"/>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t/>
            </a:r>
            <a:endParaRPr sz="1200">
              <a:solidFill>
                <a:srgbClr val="1A237E"/>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sz="1200">
                <a:solidFill>
                  <a:srgbClr val="1A237E"/>
                </a:solidFill>
                <a:latin typeface="Roboto"/>
                <a:ea typeface="Roboto"/>
                <a:cs typeface="Roboto"/>
                <a:sym typeface="Roboto"/>
              </a:rPr>
              <a:t>Additional steps that you may want to consider include…</a:t>
            </a:r>
            <a:endParaRPr sz="1200">
              <a:solidFill>
                <a:srgbClr val="1A237E"/>
              </a:solidFill>
              <a:latin typeface="Roboto"/>
              <a:ea typeface="Roboto"/>
              <a:cs typeface="Roboto"/>
              <a:sym typeface="Roboto"/>
            </a:endParaRPr>
          </a:p>
          <a:p>
            <a:pPr indent="0" lvl="0" marL="0" rtl="0" algn="l">
              <a:lnSpc>
                <a:spcPct val="115000"/>
              </a:lnSpc>
              <a:spcBef>
                <a:spcPts val="0"/>
              </a:spcBef>
              <a:spcAft>
                <a:spcPts val="0"/>
              </a:spcAft>
              <a:buSzPts val="1100"/>
              <a:buNone/>
            </a:pPr>
            <a:r>
              <a:t/>
            </a:r>
            <a:endParaRPr sz="1200">
              <a:solidFill>
                <a:srgbClr val="1A237E"/>
              </a:solidFill>
              <a:latin typeface="Roboto"/>
              <a:ea typeface="Roboto"/>
              <a:cs typeface="Roboto"/>
              <a:sym typeface="Roboto"/>
            </a:endParaRPr>
          </a:p>
          <a:p>
            <a:pPr indent="0" lvl="0" marL="0" rtl="0" algn="l">
              <a:lnSpc>
                <a:spcPct val="115000"/>
              </a:lnSpc>
              <a:spcBef>
                <a:spcPts val="0"/>
              </a:spcBef>
              <a:spcAft>
                <a:spcPts val="0"/>
              </a:spcAft>
              <a:buSzPts val="1100"/>
              <a:buNone/>
            </a:pPr>
            <a:r>
              <a:rPr i="1" lang="en" sz="1200">
                <a:solidFill>
                  <a:srgbClr val="1A237E"/>
                </a:solidFill>
                <a:latin typeface="Roboto"/>
                <a:ea typeface="Roboto"/>
                <a:cs typeface="Roboto"/>
                <a:sym typeface="Roboto"/>
              </a:rPr>
              <a:t>(gotta love “Individual Responsibility!”)</a:t>
            </a:r>
            <a:endParaRPr i="1" sz="1200">
              <a:solidFill>
                <a:srgbClr val="1A237E"/>
              </a:solidFill>
              <a:latin typeface="Roboto"/>
              <a:ea typeface="Roboto"/>
              <a:cs typeface="Roboto"/>
              <a:sym typeface="Roboto"/>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p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2" name="Google Shape;172;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SzPts val="1100"/>
              <a:buNone/>
            </a:pPr>
            <a:r>
              <a:rPr lang="en" sz="1200">
                <a:solidFill>
                  <a:srgbClr val="1A237E"/>
                </a:solidFill>
                <a:latin typeface="Roboto"/>
                <a:ea typeface="Roboto"/>
                <a:cs typeface="Roboto"/>
                <a:sym typeface="Roboto"/>
              </a:rPr>
              <a:t>So, to that end, you must be wondering: how can I keep up with all of these changes?</a:t>
            </a:r>
            <a:endParaRPr sz="1200">
              <a:solidFill>
                <a:srgbClr val="1A237E"/>
              </a:solidFill>
              <a:latin typeface="Roboto"/>
              <a:ea typeface="Roboto"/>
              <a:cs typeface="Roboto"/>
              <a:sym typeface="Roboto"/>
            </a:endParaRPr>
          </a:p>
          <a:p>
            <a:pPr indent="0" lvl="0" marL="0" rtl="0" algn="l">
              <a:lnSpc>
                <a:spcPct val="115000"/>
              </a:lnSpc>
              <a:spcBef>
                <a:spcPts val="1200"/>
              </a:spcBef>
              <a:spcAft>
                <a:spcPts val="0"/>
              </a:spcAft>
              <a:buSzPts val="1100"/>
              <a:buNone/>
            </a:pPr>
            <a:r>
              <a:rPr lang="en" sz="1200">
                <a:solidFill>
                  <a:srgbClr val="1A237E"/>
                </a:solidFill>
                <a:latin typeface="Roboto"/>
                <a:ea typeface="Roboto"/>
                <a:cs typeface="Roboto"/>
                <a:sym typeface="Roboto"/>
              </a:rPr>
              <a:t>There are tools that you can use, and steps that you can take….</a:t>
            </a:r>
            <a:endParaRPr sz="1200">
              <a:solidFill>
                <a:srgbClr val="1A237E"/>
              </a:solidFill>
              <a:latin typeface="Roboto"/>
              <a:ea typeface="Roboto"/>
              <a:cs typeface="Roboto"/>
              <a:sym typeface="Roboto"/>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17b82d6fc08_2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9" name="Google Shape;179;g17b82d6fc08_2_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3" name="Google Shape;73;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sz="1300">
                <a:solidFill>
                  <a:srgbClr val="1A237E"/>
                </a:solidFill>
                <a:latin typeface="Roboto"/>
                <a:ea typeface="Roboto"/>
                <a:cs typeface="Roboto"/>
                <a:sym typeface="Roboto"/>
              </a:rPr>
              <a:t>As we begin, I would like to introduce myself. </a:t>
            </a:r>
            <a:endParaRPr sz="1300">
              <a:solidFill>
                <a:srgbClr val="1A237E"/>
              </a:solidFill>
              <a:latin typeface="Roboto"/>
              <a:ea typeface="Roboto"/>
              <a:cs typeface="Roboto"/>
              <a:sym typeface="Roboto"/>
            </a:endParaRPr>
          </a:p>
          <a:p>
            <a:pPr indent="0" lvl="0" marL="0" rtl="0" algn="l">
              <a:lnSpc>
                <a:spcPct val="100000"/>
              </a:lnSpc>
              <a:spcBef>
                <a:spcPts val="0"/>
              </a:spcBef>
              <a:spcAft>
                <a:spcPts val="0"/>
              </a:spcAft>
              <a:buSzPts val="1100"/>
              <a:buNone/>
            </a:pPr>
            <a:r>
              <a:t/>
            </a:r>
            <a:endParaRPr sz="1300">
              <a:solidFill>
                <a:srgbClr val="1A237E"/>
              </a:solidFill>
              <a:latin typeface="Roboto"/>
              <a:ea typeface="Roboto"/>
              <a:cs typeface="Roboto"/>
              <a:sym typeface="Roboto"/>
            </a:endParaRPr>
          </a:p>
          <a:p>
            <a:pPr indent="0" lvl="0" marL="0" rtl="0" algn="l">
              <a:lnSpc>
                <a:spcPct val="100000"/>
              </a:lnSpc>
              <a:spcBef>
                <a:spcPts val="0"/>
              </a:spcBef>
              <a:spcAft>
                <a:spcPts val="0"/>
              </a:spcAft>
              <a:buSzPts val="1100"/>
              <a:buNone/>
            </a:pPr>
            <a:r>
              <a:rPr lang="en" sz="1300">
                <a:solidFill>
                  <a:srgbClr val="1A237E"/>
                </a:solidFill>
                <a:latin typeface="Roboto"/>
                <a:ea typeface="Roboto"/>
                <a:cs typeface="Roboto"/>
                <a:sym typeface="Roboto"/>
              </a:rPr>
              <a:t>My name is XX,, my pronouns are she/her, and I am [position title].</a:t>
            </a:r>
            <a:endParaRPr sz="1300">
              <a:solidFill>
                <a:srgbClr val="1A237E"/>
              </a:solidFill>
              <a:latin typeface="Roboto"/>
              <a:ea typeface="Roboto"/>
              <a:cs typeface="Roboto"/>
              <a:sym typeface="Roboto"/>
            </a:endParaRPr>
          </a:p>
          <a:p>
            <a:pPr indent="0" lvl="0" marL="0" rtl="0" algn="l">
              <a:lnSpc>
                <a:spcPct val="100000"/>
              </a:lnSpc>
              <a:spcBef>
                <a:spcPts val="0"/>
              </a:spcBef>
              <a:spcAft>
                <a:spcPts val="0"/>
              </a:spcAft>
              <a:buSzPts val="1100"/>
              <a:buNone/>
            </a:pPr>
            <a:r>
              <a:t/>
            </a:r>
            <a:endParaRPr sz="1300">
              <a:solidFill>
                <a:srgbClr val="1A237E"/>
              </a:solidFill>
              <a:latin typeface="Roboto"/>
              <a:ea typeface="Roboto"/>
              <a:cs typeface="Roboto"/>
              <a:sym typeface="Roboto"/>
            </a:endParaRPr>
          </a:p>
          <a:p>
            <a:pPr indent="0" lvl="0" marL="0" rtl="0" algn="l">
              <a:lnSpc>
                <a:spcPct val="100000"/>
              </a:lnSpc>
              <a:spcBef>
                <a:spcPts val="0"/>
              </a:spcBef>
              <a:spcAft>
                <a:spcPts val="0"/>
              </a:spcAft>
              <a:buSzPts val="1100"/>
              <a:buNone/>
            </a:pPr>
            <a:r>
              <a:rPr lang="en" sz="1300">
                <a:solidFill>
                  <a:srgbClr val="1A237E"/>
                </a:solidFill>
                <a:latin typeface="Roboto"/>
                <a:ea typeface="Roboto"/>
                <a:cs typeface="Roboto"/>
                <a:sym typeface="Roboto"/>
              </a:rPr>
              <a:t>I am also a Member of Library Freedom Project, an advocacy organization dedicated to empowering communities and equipping our communities with tools needed to mitigate the harms of digital surveillance. </a:t>
            </a:r>
            <a:endParaRPr sz="1300">
              <a:solidFill>
                <a:srgbClr val="1A237E"/>
              </a:solidFill>
              <a:latin typeface="Roboto"/>
              <a:ea typeface="Roboto"/>
              <a:cs typeface="Roboto"/>
              <a:sym typeface="Roboto"/>
            </a:endParaRPr>
          </a:p>
          <a:p>
            <a:pPr indent="0" lvl="0" marL="0" rtl="0" algn="l">
              <a:lnSpc>
                <a:spcPct val="100000"/>
              </a:lnSpc>
              <a:spcBef>
                <a:spcPts val="0"/>
              </a:spcBef>
              <a:spcAft>
                <a:spcPts val="0"/>
              </a:spcAft>
              <a:buSzPts val="1100"/>
              <a:buNone/>
            </a:pPr>
            <a:r>
              <a:t/>
            </a:r>
            <a:endParaRPr sz="1300">
              <a:solidFill>
                <a:srgbClr val="1A237E"/>
              </a:solidFill>
              <a:latin typeface="Roboto"/>
              <a:ea typeface="Roboto"/>
              <a:cs typeface="Roboto"/>
              <a:sym typeface="Roboto"/>
            </a:endParaRPr>
          </a:p>
          <a:p>
            <a:pPr indent="0" lvl="0" marL="0" rtl="0" algn="l">
              <a:lnSpc>
                <a:spcPct val="100000"/>
              </a:lnSpc>
              <a:spcBef>
                <a:spcPts val="0"/>
              </a:spcBef>
              <a:spcAft>
                <a:spcPts val="0"/>
              </a:spcAft>
              <a:buSzPts val="1100"/>
              <a:buNone/>
            </a:pPr>
            <a:r>
              <a:rPr lang="en" sz="1300">
                <a:solidFill>
                  <a:srgbClr val="1A237E"/>
                </a:solidFill>
                <a:latin typeface="Roboto"/>
                <a:ea typeface="Roboto"/>
                <a:cs typeface="Roboto"/>
                <a:sym typeface="Roboto"/>
              </a:rPr>
              <a:t>I am joined by </a:t>
            </a:r>
            <a:r>
              <a:rPr lang="en" sz="1300">
                <a:solidFill>
                  <a:srgbClr val="1A237E"/>
                </a:solidFill>
                <a:latin typeface="Roboto"/>
                <a:ea typeface="Roboto"/>
                <a:cs typeface="Roboto"/>
                <a:sym typeface="Roboto"/>
              </a:rPr>
              <a:t>several Members [ORG AFFILIATION]</a:t>
            </a:r>
            <a:r>
              <a:rPr lang="en" sz="1300">
                <a:solidFill>
                  <a:srgbClr val="1A237E"/>
                </a:solidFill>
                <a:latin typeface="Roboto"/>
                <a:ea typeface="Roboto"/>
                <a:cs typeface="Roboto"/>
                <a:sym typeface="Roboto"/>
              </a:rPr>
              <a:t> who are key to making this program run today…</a:t>
            </a:r>
            <a:endParaRPr sz="1300">
              <a:solidFill>
                <a:srgbClr val="1A237E"/>
              </a:solidFill>
              <a:latin typeface="Roboto"/>
              <a:ea typeface="Roboto"/>
              <a:cs typeface="Roboto"/>
              <a:sym typeface="Roboto"/>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p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4" name="Google Shape;184;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sz="1200">
                <a:solidFill>
                  <a:srgbClr val="1A237E"/>
                </a:solidFill>
                <a:latin typeface="Roboto"/>
                <a:ea typeface="Roboto"/>
                <a:cs typeface="Roboto"/>
                <a:sym typeface="Roboto"/>
              </a:rPr>
              <a:t>Okay, so I know that I have spoken a lot about preventative measures that can be taken, and of all of the various risk factors that exist. It is possible that in spite of your best efforts, that one of your accounts ends up compromised and a malicious actor or actors are spreading your information online.</a:t>
            </a:r>
            <a:endParaRPr sz="1200">
              <a:solidFill>
                <a:srgbClr val="1A237E"/>
              </a:solidFill>
              <a:latin typeface="Roboto"/>
              <a:ea typeface="Roboto"/>
              <a:cs typeface="Roboto"/>
              <a:sym typeface="Roboto"/>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14ee7ce4656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9" name="Google Shape;189;g14ee7ce4656_1_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sz="1200">
                <a:solidFill>
                  <a:srgbClr val="1A237E"/>
                </a:solidFill>
                <a:latin typeface="Roboto"/>
                <a:ea typeface="Roboto"/>
                <a:cs typeface="Roboto"/>
                <a:sym typeface="Roboto"/>
              </a:rPr>
              <a:t>Doxing, as defined by the Women’s Media Center, is the unauthorized retrieving and publishing, often by hacking, of a person’s personal information, including, but not limited to, full names, addresses, phone numbers, emails, spouse and children names, financial details. Causing fear, stress and panic is an objective of doxing, even when perpetrators think or say that their objective is “harmless,” and this can result in physical harm.</a:t>
            </a:r>
            <a:endParaRPr sz="1200">
              <a:solidFill>
                <a:srgbClr val="1A237E"/>
              </a:solidFill>
              <a:latin typeface="Roboto"/>
              <a:ea typeface="Roboto"/>
              <a:cs typeface="Roboto"/>
              <a:sym typeface="Roboto"/>
            </a:endParaRPr>
          </a:p>
          <a:p>
            <a:pPr indent="0" lvl="0" marL="0" rtl="0" algn="l">
              <a:lnSpc>
                <a:spcPct val="100000"/>
              </a:lnSpc>
              <a:spcBef>
                <a:spcPts val="0"/>
              </a:spcBef>
              <a:spcAft>
                <a:spcPts val="0"/>
              </a:spcAft>
              <a:buSzPts val="1100"/>
              <a:buNone/>
            </a:pPr>
            <a:r>
              <a:t/>
            </a:r>
            <a:endParaRPr sz="1200">
              <a:solidFill>
                <a:srgbClr val="1A237E"/>
              </a:solidFill>
              <a:latin typeface="Roboto"/>
              <a:ea typeface="Roboto"/>
              <a:cs typeface="Roboto"/>
              <a:sym typeface="Roboto"/>
            </a:endParaRPr>
          </a:p>
          <a:p>
            <a:pPr indent="0" lvl="0" marL="0" rtl="0" algn="l">
              <a:lnSpc>
                <a:spcPct val="100000"/>
              </a:lnSpc>
              <a:spcBef>
                <a:spcPts val="0"/>
              </a:spcBef>
              <a:spcAft>
                <a:spcPts val="0"/>
              </a:spcAft>
              <a:buSzPts val="1100"/>
              <a:buNone/>
            </a:pPr>
            <a:r>
              <a:rPr lang="en" sz="1200">
                <a:solidFill>
                  <a:srgbClr val="1A237E"/>
                </a:solidFill>
                <a:latin typeface="Roboto"/>
                <a:ea typeface="Roboto"/>
                <a:cs typeface="Roboto"/>
                <a:sym typeface="Roboto"/>
              </a:rPr>
              <a:t>I did add the ending part in red, as it is important to recognize the relationship between the impact of the digital on the physical.</a:t>
            </a:r>
            <a:endParaRPr sz="1200">
              <a:solidFill>
                <a:srgbClr val="1A237E"/>
              </a:solidFill>
              <a:latin typeface="Roboto"/>
              <a:ea typeface="Roboto"/>
              <a:cs typeface="Roboto"/>
              <a:sym typeface="Roboto"/>
            </a:endParaRPr>
          </a:p>
          <a:p>
            <a:pPr indent="0" lvl="0" marL="0" rtl="0" algn="l">
              <a:lnSpc>
                <a:spcPct val="100000"/>
              </a:lnSpc>
              <a:spcBef>
                <a:spcPts val="0"/>
              </a:spcBef>
              <a:spcAft>
                <a:spcPts val="0"/>
              </a:spcAft>
              <a:buSzPts val="1100"/>
              <a:buNone/>
            </a:pPr>
            <a:r>
              <a:t/>
            </a:r>
            <a:endParaRPr sz="1200">
              <a:solidFill>
                <a:srgbClr val="1A237E"/>
              </a:solidFill>
              <a:latin typeface="Roboto"/>
              <a:ea typeface="Roboto"/>
              <a:cs typeface="Roboto"/>
              <a:sym typeface="Roboto"/>
            </a:endParaRPr>
          </a:p>
          <a:p>
            <a:pPr indent="0" lvl="0" marL="0" rtl="0" algn="l">
              <a:lnSpc>
                <a:spcPct val="100000"/>
              </a:lnSpc>
              <a:spcBef>
                <a:spcPts val="0"/>
              </a:spcBef>
              <a:spcAft>
                <a:spcPts val="0"/>
              </a:spcAft>
              <a:buSzPts val="1100"/>
              <a:buNone/>
            </a:pPr>
            <a:r>
              <a:rPr lang="en" sz="1200">
                <a:solidFill>
                  <a:srgbClr val="1A237E"/>
                </a:solidFill>
                <a:latin typeface="Roboto"/>
                <a:ea typeface="Roboto"/>
                <a:cs typeface="Roboto"/>
                <a:sym typeface="Roboto"/>
              </a:rPr>
              <a:t>It is very serious when Doxing happens, and can have a lot of unexpected consequences.</a:t>
            </a:r>
            <a:endParaRPr sz="1200">
              <a:solidFill>
                <a:srgbClr val="1A237E"/>
              </a:solidFill>
              <a:latin typeface="Roboto"/>
              <a:ea typeface="Roboto"/>
              <a:cs typeface="Roboto"/>
              <a:sym typeface="Roboto"/>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p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5" name="Google Shape;195;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sz="1200">
                <a:solidFill>
                  <a:schemeClr val="dk1"/>
                </a:solidFill>
                <a:latin typeface="Roboto"/>
                <a:ea typeface="Roboto"/>
                <a:cs typeface="Roboto"/>
                <a:sym typeface="Roboto"/>
              </a:rPr>
              <a:t>There are resources available online to help people who are experiencing a dox, or are trying to protect themselves against one. </a:t>
            </a:r>
            <a:endParaRPr sz="1200">
              <a:solidFill>
                <a:schemeClr val="dk1"/>
              </a:solidFill>
              <a:latin typeface="Roboto"/>
              <a:ea typeface="Roboto"/>
              <a:cs typeface="Roboto"/>
              <a:sym typeface="Roboto"/>
            </a:endParaRPr>
          </a:p>
          <a:p>
            <a:pPr indent="0" lvl="0" marL="0" rtl="0" algn="l">
              <a:lnSpc>
                <a:spcPct val="100000"/>
              </a:lnSpc>
              <a:spcBef>
                <a:spcPts val="0"/>
              </a:spcBef>
              <a:spcAft>
                <a:spcPts val="0"/>
              </a:spcAft>
              <a:buClr>
                <a:schemeClr val="dk1"/>
              </a:buClr>
              <a:buSzPts val="1100"/>
              <a:buFont typeface="Arial"/>
              <a:buNone/>
            </a:pPr>
            <a:r>
              <a:t/>
            </a:r>
            <a:endParaRPr sz="1200">
              <a:solidFill>
                <a:schemeClr val="dk1"/>
              </a:solidFill>
              <a:latin typeface="Roboto"/>
              <a:ea typeface="Roboto"/>
              <a:cs typeface="Roboto"/>
              <a:sym typeface="Roboto"/>
            </a:endParaRPr>
          </a:p>
          <a:p>
            <a:pPr indent="0" lvl="0" marL="0" rtl="0" algn="l">
              <a:lnSpc>
                <a:spcPct val="100000"/>
              </a:lnSpc>
              <a:spcBef>
                <a:spcPts val="0"/>
              </a:spcBef>
              <a:spcAft>
                <a:spcPts val="0"/>
              </a:spcAft>
              <a:buClr>
                <a:schemeClr val="dk1"/>
              </a:buClr>
              <a:buSzPts val="1100"/>
              <a:buFont typeface="Arial"/>
              <a:buNone/>
            </a:pPr>
            <a:r>
              <a:rPr lang="en" sz="1200">
                <a:solidFill>
                  <a:schemeClr val="dk1"/>
                </a:solidFill>
                <a:latin typeface="Roboto"/>
                <a:ea typeface="Roboto"/>
                <a:cs typeface="Roboto"/>
                <a:sym typeface="Roboto"/>
              </a:rPr>
              <a:t>Some of these resources include…</a:t>
            </a:r>
            <a:endParaRPr sz="1200">
              <a:latin typeface="Roboto"/>
              <a:ea typeface="Roboto"/>
              <a:cs typeface="Roboto"/>
              <a:sym typeface="Roboto"/>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p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2" name="Google Shape;202;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rPr lang="en" sz="1800">
                <a:solidFill>
                  <a:srgbClr val="1A237E"/>
                </a:solidFill>
                <a:latin typeface="Roboto"/>
                <a:ea typeface="Roboto"/>
                <a:cs typeface="Roboto"/>
                <a:sym typeface="Roboto"/>
              </a:rPr>
              <a:t>If you are experiencing a dox, or know someone who is, general advice on how to respond includes…</a:t>
            </a:r>
            <a:endParaRPr>
              <a:latin typeface="Roboto"/>
              <a:ea typeface="Roboto"/>
              <a:cs typeface="Roboto"/>
              <a:sym typeface="Roboto"/>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9" name="Google Shape;209;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sz="1200">
                <a:solidFill>
                  <a:srgbClr val="1A237E"/>
                </a:solidFill>
                <a:latin typeface="Roboto"/>
                <a:ea typeface="Roboto"/>
                <a:cs typeface="Roboto"/>
                <a:sym typeface="Roboto"/>
              </a:rPr>
              <a:t>Finally, I know that much of what I have shared today is overwhelming and stressful, particularly given our broader climate. </a:t>
            </a:r>
            <a:endParaRPr sz="1200">
              <a:solidFill>
                <a:srgbClr val="1A237E"/>
              </a:solidFill>
              <a:latin typeface="Roboto"/>
              <a:ea typeface="Roboto"/>
              <a:cs typeface="Roboto"/>
              <a:sym typeface="Roboto"/>
            </a:endParaRPr>
          </a:p>
          <a:p>
            <a:pPr indent="0" lvl="0" marL="0" rtl="0" algn="l">
              <a:lnSpc>
                <a:spcPct val="100000"/>
              </a:lnSpc>
              <a:spcBef>
                <a:spcPts val="0"/>
              </a:spcBef>
              <a:spcAft>
                <a:spcPts val="0"/>
              </a:spcAft>
              <a:buSzPts val="1100"/>
              <a:buNone/>
            </a:pPr>
            <a:r>
              <a:t/>
            </a:r>
            <a:endParaRPr sz="1200">
              <a:solidFill>
                <a:srgbClr val="1A237E"/>
              </a:solidFill>
              <a:latin typeface="Roboto"/>
              <a:ea typeface="Roboto"/>
              <a:cs typeface="Roboto"/>
              <a:sym typeface="Roboto"/>
            </a:endParaRPr>
          </a:p>
          <a:p>
            <a:pPr indent="0" lvl="0" marL="0" rtl="0" algn="l">
              <a:lnSpc>
                <a:spcPct val="100000"/>
              </a:lnSpc>
              <a:spcBef>
                <a:spcPts val="0"/>
              </a:spcBef>
              <a:spcAft>
                <a:spcPts val="0"/>
              </a:spcAft>
              <a:buSzPts val="1100"/>
              <a:buNone/>
            </a:pPr>
            <a:r>
              <a:rPr lang="en" sz="1200">
                <a:solidFill>
                  <a:srgbClr val="1A237E"/>
                </a:solidFill>
                <a:latin typeface="Roboto"/>
                <a:ea typeface="Roboto"/>
                <a:cs typeface="Roboto"/>
                <a:sym typeface="Roboto"/>
              </a:rPr>
              <a:t>If you are experiencing harassment or harm, it is important to get help when you are able, and to take steps to care for yourself as best you can. </a:t>
            </a:r>
            <a:endParaRPr sz="1200">
              <a:solidFill>
                <a:srgbClr val="1A237E"/>
              </a:solidFill>
              <a:latin typeface="Roboto"/>
              <a:ea typeface="Roboto"/>
              <a:cs typeface="Roboto"/>
              <a:sym typeface="Roboto"/>
            </a:endParaRPr>
          </a:p>
          <a:p>
            <a:pPr indent="0" lvl="0" marL="0" rtl="0" algn="l">
              <a:lnSpc>
                <a:spcPct val="100000"/>
              </a:lnSpc>
              <a:spcBef>
                <a:spcPts val="0"/>
              </a:spcBef>
              <a:spcAft>
                <a:spcPts val="0"/>
              </a:spcAft>
              <a:buSzPts val="1100"/>
              <a:buNone/>
            </a:pPr>
            <a:r>
              <a:t/>
            </a:r>
            <a:endParaRPr sz="1200">
              <a:solidFill>
                <a:srgbClr val="1A237E"/>
              </a:solidFill>
              <a:latin typeface="Roboto"/>
              <a:ea typeface="Roboto"/>
              <a:cs typeface="Roboto"/>
              <a:sym typeface="Roboto"/>
            </a:endParaRPr>
          </a:p>
          <a:p>
            <a:pPr indent="0" lvl="0" marL="0" rtl="0" algn="l">
              <a:lnSpc>
                <a:spcPct val="100000"/>
              </a:lnSpc>
              <a:spcBef>
                <a:spcPts val="0"/>
              </a:spcBef>
              <a:spcAft>
                <a:spcPts val="0"/>
              </a:spcAft>
              <a:buSzPts val="1100"/>
              <a:buNone/>
            </a:pPr>
            <a:r>
              <a:rPr lang="en" sz="1200">
                <a:solidFill>
                  <a:srgbClr val="1A237E"/>
                </a:solidFill>
                <a:latin typeface="Roboto"/>
                <a:ea typeface="Roboto"/>
                <a:cs typeface="Roboto"/>
                <a:sym typeface="Roboto"/>
              </a:rPr>
              <a:t>I think that it is important that we take some time to process some of this, and I would like to invite all of you to share resources or tips that you use to help decompress, find joy, find support.</a:t>
            </a:r>
            <a:endParaRPr sz="1200">
              <a:solidFill>
                <a:srgbClr val="1A237E"/>
              </a:solidFill>
              <a:latin typeface="Roboto"/>
              <a:ea typeface="Roboto"/>
              <a:cs typeface="Roboto"/>
              <a:sym typeface="Roboto"/>
            </a:endParaRPr>
          </a:p>
          <a:p>
            <a:pPr indent="0" lvl="0" marL="0" rtl="0" algn="l">
              <a:lnSpc>
                <a:spcPct val="100000"/>
              </a:lnSpc>
              <a:spcBef>
                <a:spcPts val="0"/>
              </a:spcBef>
              <a:spcAft>
                <a:spcPts val="0"/>
              </a:spcAft>
              <a:buSzPts val="1100"/>
              <a:buNone/>
            </a:pPr>
            <a:r>
              <a:t/>
            </a:r>
            <a:endParaRPr sz="1200">
              <a:solidFill>
                <a:srgbClr val="1A237E"/>
              </a:solidFill>
              <a:latin typeface="Roboto"/>
              <a:ea typeface="Roboto"/>
              <a:cs typeface="Roboto"/>
              <a:sym typeface="Roboto"/>
            </a:endParaRPr>
          </a:p>
          <a:p>
            <a:pPr indent="0" lvl="0" marL="0" rtl="0" algn="l">
              <a:lnSpc>
                <a:spcPct val="100000"/>
              </a:lnSpc>
              <a:spcBef>
                <a:spcPts val="0"/>
              </a:spcBef>
              <a:spcAft>
                <a:spcPts val="0"/>
              </a:spcAft>
              <a:buSzPts val="1100"/>
              <a:buNone/>
            </a:pPr>
            <a:r>
              <a:rPr i="1" lang="en" sz="1200">
                <a:solidFill>
                  <a:srgbClr val="1A237E"/>
                </a:solidFill>
                <a:latin typeface="Roboto"/>
                <a:ea typeface="Roboto"/>
                <a:cs typeface="Roboto"/>
                <a:sym typeface="Roboto"/>
              </a:rPr>
              <a:t>(crowd source from attendees!)</a:t>
            </a:r>
            <a:endParaRPr sz="1200">
              <a:solidFill>
                <a:srgbClr val="1A237E"/>
              </a:solidFill>
              <a:latin typeface="Roboto"/>
              <a:ea typeface="Roboto"/>
              <a:cs typeface="Roboto"/>
              <a:sym typeface="Roboto"/>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p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7" name="Google Shape;217;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95000"/>
              </a:lnSpc>
              <a:spcBef>
                <a:spcPts val="0"/>
              </a:spcBef>
              <a:spcAft>
                <a:spcPts val="0"/>
              </a:spcAft>
              <a:buClr>
                <a:schemeClr val="dk1"/>
              </a:buClr>
              <a:buSzPts val="1018"/>
              <a:buFont typeface="Arial"/>
              <a:buNone/>
            </a:pPr>
            <a:r>
              <a:t/>
            </a:r>
            <a:endParaRPr b="1" sz="1310">
              <a:solidFill>
                <a:schemeClr val="dk1"/>
              </a:solidFill>
              <a:latin typeface="Roboto"/>
              <a:ea typeface="Roboto"/>
              <a:cs typeface="Roboto"/>
              <a:sym typeface="Roboto"/>
            </a:endParaRPr>
          </a:p>
          <a:p>
            <a:pPr indent="0" lvl="0" marL="0" rtl="0" algn="l">
              <a:lnSpc>
                <a:spcPct val="95000"/>
              </a:lnSpc>
              <a:spcBef>
                <a:spcPts val="0"/>
              </a:spcBef>
              <a:spcAft>
                <a:spcPts val="0"/>
              </a:spcAft>
              <a:buClr>
                <a:schemeClr val="dk1"/>
              </a:buClr>
              <a:buSzPts val="1018"/>
              <a:buFont typeface="Arial"/>
              <a:buNone/>
            </a:pPr>
            <a:r>
              <a:t/>
            </a:r>
            <a:endParaRPr b="1" sz="1310">
              <a:solidFill>
                <a:schemeClr val="dk1"/>
              </a:solidFill>
              <a:latin typeface="Roboto"/>
              <a:ea typeface="Roboto"/>
              <a:cs typeface="Roboto"/>
              <a:sym typeface="Roboto"/>
            </a:endParaRPr>
          </a:p>
          <a:p>
            <a:pPr indent="0" lvl="0" marL="0" rtl="0" algn="l">
              <a:lnSpc>
                <a:spcPct val="95000"/>
              </a:lnSpc>
              <a:spcBef>
                <a:spcPts val="0"/>
              </a:spcBef>
              <a:spcAft>
                <a:spcPts val="0"/>
              </a:spcAft>
              <a:buClr>
                <a:schemeClr val="dk1"/>
              </a:buClr>
              <a:buSzPts val="1018"/>
              <a:buFont typeface="Arial"/>
              <a:buNone/>
            </a:pPr>
            <a:r>
              <a:rPr b="1" lang="en" sz="1310">
                <a:solidFill>
                  <a:schemeClr val="dk1"/>
                </a:solidFill>
                <a:latin typeface="Roboto"/>
                <a:ea typeface="Roboto"/>
                <a:cs typeface="Roboto"/>
                <a:sym typeface="Roboto"/>
              </a:rPr>
              <a:t>Revisiting internet account basics: passphrases, usernames, cloaking, account management</a:t>
            </a:r>
            <a:endParaRPr b="1" sz="1310">
              <a:solidFill>
                <a:schemeClr val="dk1"/>
              </a:solidFill>
              <a:latin typeface="Roboto"/>
              <a:ea typeface="Roboto"/>
              <a:cs typeface="Roboto"/>
              <a:sym typeface="Roboto"/>
            </a:endParaRPr>
          </a:p>
          <a:p>
            <a:pPr indent="0" lvl="0" marL="0" rtl="0" algn="l">
              <a:lnSpc>
                <a:spcPct val="95000"/>
              </a:lnSpc>
              <a:spcBef>
                <a:spcPts val="1200"/>
              </a:spcBef>
              <a:spcAft>
                <a:spcPts val="0"/>
              </a:spcAft>
              <a:buClr>
                <a:schemeClr val="dk1"/>
              </a:buClr>
              <a:buSzPts val="1018"/>
              <a:buFont typeface="Arial"/>
              <a:buNone/>
            </a:pPr>
            <a:r>
              <a:rPr b="1" lang="en" sz="1310">
                <a:solidFill>
                  <a:schemeClr val="dk1"/>
                </a:solidFill>
                <a:latin typeface="Roboto"/>
                <a:ea typeface="Roboto"/>
                <a:cs typeface="Roboto"/>
                <a:sym typeface="Roboto"/>
              </a:rPr>
              <a:t>Locking down social media: advanced tips, beyond generic advice</a:t>
            </a:r>
            <a:endParaRPr>
              <a:solidFill>
                <a:srgbClr val="FFD966"/>
              </a:solidFill>
              <a:latin typeface="Roboto"/>
              <a:ea typeface="Roboto"/>
              <a:cs typeface="Roboto"/>
              <a:sym typeface="Roboto"/>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9" name="Google Shape;79;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rPr lang="en" sz="1300">
                <a:solidFill>
                  <a:srgbClr val="1A237E"/>
                </a:solidFill>
              </a:rPr>
              <a:t>As we get started, there are a few bits of housekeeping that I’d like to address:</a:t>
            </a:r>
            <a:endParaRPr sz="1300">
              <a:solidFill>
                <a:srgbClr val="1A237E"/>
              </a:solidFill>
            </a:endParaRPr>
          </a:p>
          <a:p>
            <a:pPr indent="0" lvl="0" marL="0" rtl="0" algn="l">
              <a:lnSpc>
                <a:spcPct val="115000"/>
              </a:lnSpc>
              <a:spcBef>
                <a:spcPts val="0"/>
              </a:spcBef>
              <a:spcAft>
                <a:spcPts val="0"/>
              </a:spcAft>
              <a:buSzPts val="1100"/>
              <a:buNone/>
            </a:pPr>
            <a:r>
              <a:t/>
            </a:r>
            <a:endParaRPr sz="1300">
              <a:solidFill>
                <a:srgbClr val="1A237E"/>
              </a:solidFill>
            </a:endParaRPr>
          </a:p>
          <a:p>
            <a:pPr indent="-311150" lvl="0" marL="457200" rtl="0" algn="l">
              <a:lnSpc>
                <a:spcPct val="115000"/>
              </a:lnSpc>
              <a:spcBef>
                <a:spcPts val="0"/>
              </a:spcBef>
              <a:spcAft>
                <a:spcPts val="0"/>
              </a:spcAft>
              <a:buClr>
                <a:srgbClr val="1A237E"/>
              </a:buClr>
              <a:buSzPts val="1300"/>
              <a:buFont typeface="Roboto"/>
              <a:buAutoNum type="arabicPeriod"/>
            </a:pPr>
            <a:r>
              <a:rPr lang="en" sz="1300">
                <a:solidFill>
                  <a:srgbClr val="1A237E"/>
                </a:solidFill>
                <a:latin typeface="Roboto"/>
                <a:ea typeface="Roboto"/>
                <a:cs typeface="Roboto"/>
                <a:sym typeface="Roboto"/>
              </a:rPr>
              <a:t>To maximize privacy, LFP is not recording this session. We ask attendees to refrain from recording this session, as suggestions and concerns shared may be sensitive.</a:t>
            </a:r>
            <a:endParaRPr sz="1300">
              <a:solidFill>
                <a:srgbClr val="1A237E"/>
              </a:solidFill>
              <a:latin typeface="Roboto"/>
              <a:ea typeface="Roboto"/>
              <a:cs typeface="Roboto"/>
              <a:sym typeface="Roboto"/>
            </a:endParaRPr>
          </a:p>
          <a:p>
            <a:pPr indent="0" lvl="0" marL="457200" rtl="0" algn="l">
              <a:lnSpc>
                <a:spcPct val="115000"/>
              </a:lnSpc>
              <a:spcBef>
                <a:spcPts val="0"/>
              </a:spcBef>
              <a:spcAft>
                <a:spcPts val="0"/>
              </a:spcAft>
              <a:buSzPts val="1100"/>
              <a:buNone/>
            </a:pPr>
            <a:r>
              <a:t/>
            </a:r>
            <a:endParaRPr sz="1300">
              <a:solidFill>
                <a:srgbClr val="1A237E"/>
              </a:solidFill>
              <a:latin typeface="Roboto"/>
              <a:ea typeface="Roboto"/>
              <a:cs typeface="Roboto"/>
              <a:sym typeface="Roboto"/>
            </a:endParaRPr>
          </a:p>
          <a:p>
            <a:pPr indent="-311150" lvl="0" marL="457200" rtl="0" algn="l">
              <a:lnSpc>
                <a:spcPct val="115000"/>
              </a:lnSpc>
              <a:spcBef>
                <a:spcPts val="0"/>
              </a:spcBef>
              <a:spcAft>
                <a:spcPts val="0"/>
              </a:spcAft>
              <a:buClr>
                <a:srgbClr val="1A237E"/>
              </a:buClr>
              <a:buSzPts val="1300"/>
              <a:buFont typeface="Roboto"/>
              <a:buAutoNum type="arabicPeriod"/>
            </a:pPr>
            <a:r>
              <a:rPr lang="en" sz="1300">
                <a:solidFill>
                  <a:srgbClr val="1A237E"/>
                </a:solidFill>
                <a:latin typeface="Roboto"/>
                <a:ea typeface="Roboto"/>
                <a:cs typeface="Roboto"/>
                <a:sym typeface="Roboto"/>
              </a:rPr>
              <a:t>Exercise discretion and respect each other’s privacy. It is our hope that everyone will leave this session with new ideas and practical tips to apply and share. If you are sharing these ideas, please do not publish the name or affiliation of the source without permission (LFP is an exception, of course!).</a:t>
            </a:r>
            <a:endParaRPr sz="1300">
              <a:solidFill>
                <a:srgbClr val="1A237E"/>
              </a:solidFill>
              <a:latin typeface="Roboto"/>
              <a:ea typeface="Roboto"/>
              <a:cs typeface="Roboto"/>
              <a:sym typeface="Roboto"/>
            </a:endParaRPr>
          </a:p>
          <a:p>
            <a:pPr indent="0" lvl="0" marL="457200" rtl="0" algn="l">
              <a:lnSpc>
                <a:spcPct val="115000"/>
              </a:lnSpc>
              <a:spcBef>
                <a:spcPts val="0"/>
              </a:spcBef>
              <a:spcAft>
                <a:spcPts val="0"/>
              </a:spcAft>
              <a:buSzPts val="1100"/>
              <a:buNone/>
            </a:pPr>
            <a:r>
              <a:t/>
            </a:r>
            <a:endParaRPr sz="1300">
              <a:solidFill>
                <a:srgbClr val="1A237E"/>
              </a:solidFill>
              <a:latin typeface="Roboto"/>
              <a:ea typeface="Roboto"/>
              <a:cs typeface="Roboto"/>
              <a:sym typeface="Roboto"/>
            </a:endParaRPr>
          </a:p>
          <a:p>
            <a:pPr indent="-311150" lvl="0" marL="457200" rtl="0" algn="l">
              <a:lnSpc>
                <a:spcPct val="115000"/>
              </a:lnSpc>
              <a:spcBef>
                <a:spcPts val="0"/>
              </a:spcBef>
              <a:spcAft>
                <a:spcPts val="0"/>
              </a:spcAft>
              <a:buClr>
                <a:srgbClr val="1A237E"/>
              </a:buClr>
              <a:buSzPts val="1300"/>
              <a:buFont typeface="Roboto"/>
              <a:buAutoNum type="arabicPeriod"/>
            </a:pPr>
            <a:r>
              <a:rPr lang="en" sz="1300">
                <a:solidFill>
                  <a:srgbClr val="1A237E"/>
                </a:solidFill>
                <a:latin typeface="Roboto"/>
                <a:ea typeface="Roboto"/>
                <a:cs typeface="Roboto"/>
                <a:sym typeface="Roboto"/>
              </a:rPr>
              <a:t>The topics raised in today’s conversation are alarming and ongoing. It is possible that there may be folks among us today who are at greater risk; are close to those who are; or, may actively be experiencing harassment or harm. Please be sensitive to this reality and of our colleagues.</a:t>
            </a:r>
            <a:endParaRPr sz="1300">
              <a:solidFill>
                <a:srgbClr val="1A237E"/>
              </a:solidFill>
              <a:latin typeface="Roboto"/>
              <a:ea typeface="Roboto"/>
              <a:cs typeface="Roboto"/>
              <a:sym typeface="Roboto"/>
            </a:endParaRPr>
          </a:p>
          <a:p>
            <a:pPr indent="0" lvl="0" marL="457200" rtl="0" algn="l">
              <a:lnSpc>
                <a:spcPct val="115000"/>
              </a:lnSpc>
              <a:spcBef>
                <a:spcPts val="0"/>
              </a:spcBef>
              <a:spcAft>
                <a:spcPts val="0"/>
              </a:spcAft>
              <a:buSzPts val="1100"/>
              <a:buNone/>
            </a:pPr>
            <a:r>
              <a:t/>
            </a:r>
            <a:endParaRPr sz="1300">
              <a:solidFill>
                <a:srgbClr val="1A237E"/>
              </a:solidFill>
              <a:latin typeface="Roboto"/>
              <a:ea typeface="Roboto"/>
              <a:cs typeface="Roboto"/>
              <a:sym typeface="Roboto"/>
            </a:endParaRPr>
          </a:p>
          <a:p>
            <a:pPr indent="-311150" lvl="0" marL="457200" rtl="0" algn="l">
              <a:lnSpc>
                <a:spcPct val="115000"/>
              </a:lnSpc>
              <a:spcBef>
                <a:spcPts val="0"/>
              </a:spcBef>
              <a:spcAft>
                <a:spcPts val="0"/>
              </a:spcAft>
              <a:buClr>
                <a:srgbClr val="1A237E"/>
              </a:buClr>
              <a:buSzPts val="1300"/>
              <a:buFont typeface="Roboto"/>
              <a:buAutoNum type="arabicPeriod"/>
            </a:pPr>
            <a:r>
              <a:rPr lang="en" sz="1300">
                <a:solidFill>
                  <a:srgbClr val="1A237E"/>
                </a:solidFill>
                <a:latin typeface="Roboto"/>
                <a:ea typeface="Roboto"/>
                <a:cs typeface="Roboto"/>
                <a:sym typeface="Roboto"/>
              </a:rPr>
              <a:t>Following today’s meeting, LFP will send out an anonymized list of the additional ideas shared by participants, and a consolidated list of links referenced in this presentation.</a:t>
            </a:r>
            <a:endParaRPr sz="1300">
              <a:solidFill>
                <a:srgbClr val="1A237E"/>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5" name="Google Shape;85;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rPr lang="en" sz="1200">
                <a:solidFill>
                  <a:srgbClr val="1A237E"/>
                </a:solidFill>
                <a:latin typeface="Roboto"/>
                <a:ea typeface="Roboto"/>
                <a:cs typeface="Roboto"/>
                <a:sym typeface="Roboto"/>
              </a:rPr>
              <a:t>There is no easy way to introduce the issues that we have been facing in our communities and within our profession.</a:t>
            </a:r>
            <a:endParaRPr sz="1200">
              <a:solidFill>
                <a:srgbClr val="1A237E"/>
              </a:solidFill>
              <a:latin typeface="Roboto"/>
              <a:ea typeface="Roboto"/>
              <a:cs typeface="Roboto"/>
              <a:sym typeface="Roboto"/>
            </a:endParaRPr>
          </a:p>
          <a:p>
            <a:pPr indent="0" lvl="0" marL="0" rtl="0" algn="l">
              <a:lnSpc>
                <a:spcPct val="115000"/>
              </a:lnSpc>
              <a:spcBef>
                <a:spcPts val="0"/>
              </a:spcBef>
              <a:spcAft>
                <a:spcPts val="0"/>
              </a:spcAft>
              <a:buSzPts val="1100"/>
              <a:buNone/>
            </a:pPr>
            <a:r>
              <a:t/>
            </a:r>
            <a:endParaRPr sz="1200">
              <a:solidFill>
                <a:srgbClr val="1A237E"/>
              </a:solidFill>
              <a:latin typeface="Roboto"/>
              <a:ea typeface="Roboto"/>
              <a:cs typeface="Roboto"/>
              <a:sym typeface="Roboto"/>
            </a:endParaRPr>
          </a:p>
          <a:p>
            <a:pPr indent="0" lvl="0" marL="0" rtl="0" algn="l">
              <a:lnSpc>
                <a:spcPct val="115000"/>
              </a:lnSpc>
              <a:spcBef>
                <a:spcPts val="0"/>
              </a:spcBef>
              <a:spcAft>
                <a:spcPts val="0"/>
              </a:spcAft>
              <a:buSzPts val="1100"/>
              <a:buNone/>
            </a:pPr>
            <a:r>
              <a:rPr lang="en" sz="1200">
                <a:solidFill>
                  <a:srgbClr val="1A237E"/>
                </a:solidFill>
                <a:latin typeface="Roboto"/>
                <a:ea typeface="Roboto"/>
                <a:cs typeface="Roboto"/>
                <a:sym typeface="Roboto"/>
              </a:rPr>
              <a:t>Over the last year or so, we have been experiencing a number of attacks on library services, and on the people who make them run, including administrators and library staff. Those of us in our profession who are in these roles, and may demonstrate allyship or belonging to groups being targeted by White Nationalists, are vulnerable to varying levels of intimidation. It is a very difficult and scary time for many people in our field.</a:t>
            </a:r>
            <a:endParaRPr sz="1200">
              <a:solidFill>
                <a:srgbClr val="1A237E"/>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t/>
            </a:r>
            <a:endParaRPr sz="1200">
              <a:solidFill>
                <a:srgbClr val="1A237E"/>
              </a:solidFill>
              <a:latin typeface="Roboto"/>
              <a:ea typeface="Roboto"/>
              <a:cs typeface="Roboto"/>
              <a:sym typeface="Roboto"/>
            </a:endParaRPr>
          </a:p>
          <a:p>
            <a:pPr indent="0" lvl="0" marL="0" rtl="0" algn="l">
              <a:lnSpc>
                <a:spcPct val="115000"/>
              </a:lnSpc>
              <a:spcBef>
                <a:spcPts val="0"/>
              </a:spcBef>
              <a:spcAft>
                <a:spcPts val="0"/>
              </a:spcAft>
              <a:buSzPts val="1100"/>
              <a:buNone/>
            </a:pPr>
            <a:r>
              <a:rPr lang="en" sz="1200">
                <a:solidFill>
                  <a:srgbClr val="1A237E"/>
                </a:solidFill>
                <a:latin typeface="Roboto"/>
                <a:ea typeface="Roboto"/>
                <a:cs typeface="Roboto"/>
                <a:sym typeface="Roboto"/>
              </a:rPr>
              <a:t>In addition to the “formal avenues” available to individuals and groups to challenge library services, alarmingly, there is also organized efforts by various right-wing groups – such as one’s being led by Moms for Liberty – who are using “informal avenues”, such as intimidation to force their agenda. Moms for Liberty, and groups like them, are offering training to their supporters on how to identify, mine social media and the internet, in order to bully or intimidate public service workers, including educators, teachers and librarians.</a:t>
            </a:r>
            <a:endParaRPr sz="1200">
              <a:solidFill>
                <a:srgbClr val="1A237E"/>
              </a:solidFill>
              <a:latin typeface="Roboto"/>
              <a:ea typeface="Roboto"/>
              <a:cs typeface="Roboto"/>
              <a:sym typeface="Roboto"/>
            </a:endParaRPr>
          </a:p>
          <a:p>
            <a:pPr indent="0" lvl="0" marL="0" rtl="0" algn="l">
              <a:lnSpc>
                <a:spcPct val="115000"/>
              </a:lnSpc>
              <a:spcBef>
                <a:spcPts val="0"/>
              </a:spcBef>
              <a:spcAft>
                <a:spcPts val="0"/>
              </a:spcAft>
              <a:buSzPts val="1100"/>
              <a:buNone/>
            </a:pPr>
            <a:r>
              <a:t/>
            </a:r>
            <a:endParaRPr sz="1200">
              <a:solidFill>
                <a:srgbClr val="1A237E"/>
              </a:solidFill>
              <a:latin typeface="Roboto"/>
              <a:ea typeface="Roboto"/>
              <a:cs typeface="Roboto"/>
              <a:sym typeface="Roboto"/>
            </a:endParaRPr>
          </a:p>
          <a:p>
            <a:pPr indent="0" lvl="0" marL="0" rtl="0" algn="l">
              <a:lnSpc>
                <a:spcPct val="115000"/>
              </a:lnSpc>
              <a:spcBef>
                <a:spcPts val="0"/>
              </a:spcBef>
              <a:spcAft>
                <a:spcPts val="0"/>
              </a:spcAft>
              <a:buSzPts val="1100"/>
              <a:buNone/>
            </a:pPr>
            <a:r>
              <a:rPr lang="en" sz="1200">
                <a:solidFill>
                  <a:srgbClr val="1A237E"/>
                </a:solidFill>
                <a:latin typeface="Roboto"/>
                <a:ea typeface="Roboto"/>
                <a:cs typeface="Roboto"/>
                <a:sym typeface="Roboto"/>
              </a:rPr>
              <a:t>This is growing into such a problem that ALA issued a ALA Letter of Concern to FBI Regarding threats to library workers;</a:t>
            </a:r>
            <a:endParaRPr sz="1200">
              <a:solidFill>
                <a:srgbClr val="1A237E"/>
              </a:solidFill>
              <a:latin typeface="Roboto"/>
              <a:ea typeface="Roboto"/>
              <a:cs typeface="Roboto"/>
              <a:sym typeface="Roboto"/>
            </a:endParaRPr>
          </a:p>
          <a:p>
            <a:pPr indent="0" lvl="0" marL="0" rtl="0" algn="l">
              <a:lnSpc>
                <a:spcPct val="115000"/>
              </a:lnSpc>
              <a:spcBef>
                <a:spcPts val="0"/>
              </a:spcBef>
              <a:spcAft>
                <a:spcPts val="0"/>
              </a:spcAft>
              <a:buSzPts val="1100"/>
              <a:buNone/>
            </a:pPr>
            <a:r>
              <a:t/>
            </a:r>
            <a:endParaRPr sz="1200">
              <a:solidFill>
                <a:srgbClr val="1A237E"/>
              </a:solidFill>
              <a:latin typeface="Roboto"/>
              <a:ea typeface="Roboto"/>
              <a:cs typeface="Roboto"/>
              <a:sym typeface="Roboto"/>
            </a:endParaRPr>
          </a:p>
          <a:p>
            <a:pPr indent="0" lvl="0" marL="0" rtl="0" algn="l">
              <a:lnSpc>
                <a:spcPct val="115000"/>
              </a:lnSpc>
              <a:spcBef>
                <a:spcPts val="0"/>
              </a:spcBef>
              <a:spcAft>
                <a:spcPts val="0"/>
              </a:spcAft>
              <a:buSzPts val="1100"/>
              <a:buNone/>
            </a:pPr>
            <a:r>
              <a:rPr lang="en" sz="1200">
                <a:solidFill>
                  <a:srgbClr val="1A237E"/>
                </a:solidFill>
                <a:latin typeface="Roboto"/>
                <a:ea typeface="Roboto"/>
                <a:cs typeface="Roboto"/>
                <a:sym typeface="Roboto"/>
              </a:rPr>
              <a:t>Acknowledged this by creating a page dedicated to cyberbullying and anti-doxxing resources for library workers;</a:t>
            </a:r>
            <a:endParaRPr sz="1200">
              <a:solidFill>
                <a:srgbClr val="1A237E"/>
              </a:solidFill>
              <a:latin typeface="Roboto"/>
              <a:ea typeface="Roboto"/>
              <a:cs typeface="Roboto"/>
              <a:sym typeface="Roboto"/>
            </a:endParaRPr>
          </a:p>
          <a:p>
            <a:pPr indent="0" lvl="0" marL="0" rtl="0" algn="l">
              <a:lnSpc>
                <a:spcPct val="115000"/>
              </a:lnSpc>
              <a:spcBef>
                <a:spcPts val="0"/>
              </a:spcBef>
              <a:spcAft>
                <a:spcPts val="0"/>
              </a:spcAft>
              <a:buSzPts val="1100"/>
              <a:buNone/>
            </a:pPr>
            <a:r>
              <a:t/>
            </a:r>
            <a:endParaRPr sz="1200">
              <a:solidFill>
                <a:srgbClr val="1A237E"/>
              </a:solidFill>
              <a:latin typeface="Roboto"/>
              <a:ea typeface="Roboto"/>
              <a:cs typeface="Roboto"/>
              <a:sym typeface="Roboto"/>
            </a:endParaRPr>
          </a:p>
          <a:p>
            <a:pPr indent="0" lvl="0" marL="0" rtl="0" algn="l">
              <a:lnSpc>
                <a:spcPct val="115000"/>
              </a:lnSpc>
              <a:spcBef>
                <a:spcPts val="0"/>
              </a:spcBef>
              <a:spcAft>
                <a:spcPts val="0"/>
              </a:spcAft>
              <a:buSzPts val="1100"/>
              <a:buNone/>
            </a:pPr>
            <a:r>
              <a:rPr lang="en" sz="1200">
                <a:solidFill>
                  <a:srgbClr val="1A237E"/>
                </a:solidFill>
                <a:latin typeface="Roboto"/>
                <a:ea typeface="Roboto"/>
                <a:cs typeface="Roboto"/>
                <a:sym typeface="Roboto"/>
              </a:rPr>
              <a:t>Is reflected in the weekly newsletter updates shared by ALA’s OIF.</a:t>
            </a:r>
            <a:endParaRPr sz="1200">
              <a:solidFill>
                <a:srgbClr val="1A237E"/>
              </a:solidFill>
              <a:latin typeface="Roboto"/>
              <a:ea typeface="Roboto"/>
              <a:cs typeface="Roboto"/>
              <a:sym typeface="Roboto"/>
            </a:endParaRPr>
          </a:p>
          <a:p>
            <a:pPr indent="0" lvl="0" marL="0" rtl="0" algn="l">
              <a:lnSpc>
                <a:spcPct val="115000"/>
              </a:lnSpc>
              <a:spcBef>
                <a:spcPts val="0"/>
              </a:spcBef>
              <a:spcAft>
                <a:spcPts val="0"/>
              </a:spcAft>
              <a:buSzPts val="1100"/>
              <a:buNone/>
            </a:pPr>
            <a:r>
              <a:t/>
            </a:r>
            <a:endParaRPr sz="1200">
              <a:solidFill>
                <a:srgbClr val="1A237E"/>
              </a:solidFill>
              <a:latin typeface="Roboto"/>
              <a:ea typeface="Roboto"/>
              <a:cs typeface="Roboto"/>
              <a:sym typeface="Roboto"/>
            </a:endParaRPr>
          </a:p>
          <a:p>
            <a:pPr indent="0" lvl="0" marL="0" rtl="0" algn="l">
              <a:lnSpc>
                <a:spcPct val="115000"/>
              </a:lnSpc>
              <a:spcBef>
                <a:spcPts val="0"/>
              </a:spcBef>
              <a:spcAft>
                <a:spcPts val="0"/>
              </a:spcAft>
              <a:buSzPts val="1100"/>
              <a:buNone/>
            </a:pPr>
            <a:r>
              <a:rPr lang="en" sz="1200">
                <a:solidFill>
                  <a:srgbClr val="1A237E"/>
                </a:solidFill>
                <a:latin typeface="Roboto"/>
                <a:ea typeface="Roboto"/>
                <a:cs typeface="Roboto"/>
                <a:sym typeface="Roboto"/>
              </a:rPr>
              <a:t>It is a very difficult time. If your library needs support on Challenges that you are facing, there are resources available on ALA’s Office for Intellectual Freedom website; and MLA’s stellar IF/SRC teamed up with MLS to offer a localized Intellectual Freedom LibGuide for MA Libraries.</a:t>
            </a:r>
            <a:endParaRPr sz="1200">
              <a:solidFill>
                <a:srgbClr val="1A237E"/>
              </a:solidFill>
              <a:latin typeface="Roboto"/>
              <a:ea typeface="Roboto"/>
              <a:cs typeface="Roboto"/>
              <a:sym typeface="Roboto"/>
            </a:endParaRPr>
          </a:p>
          <a:p>
            <a:pPr indent="0" lvl="0" marL="0" rtl="0" algn="l">
              <a:lnSpc>
                <a:spcPct val="115000"/>
              </a:lnSpc>
              <a:spcBef>
                <a:spcPts val="0"/>
              </a:spcBef>
              <a:spcAft>
                <a:spcPts val="0"/>
              </a:spcAft>
              <a:buSzPts val="1100"/>
              <a:buNone/>
            </a:pPr>
            <a:r>
              <a:t/>
            </a:r>
            <a:endParaRPr sz="1200">
              <a:solidFill>
                <a:srgbClr val="1A237E"/>
              </a:solidFill>
              <a:latin typeface="Roboto"/>
              <a:ea typeface="Roboto"/>
              <a:cs typeface="Roboto"/>
              <a:sym typeface="Roboto"/>
            </a:endParaRPr>
          </a:p>
          <a:p>
            <a:pPr indent="0" lvl="0" marL="0" rtl="0" algn="l">
              <a:lnSpc>
                <a:spcPct val="115000"/>
              </a:lnSpc>
              <a:spcBef>
                <a:spcPts val="0"/>
              </a:spcBef>
              <a:spcAft>
                <a:spcPts val="0"/>
              </a:spcAft>
              <a:buSzPts val="1100"/>
              <a:buNone/>
            </a:pPr>
            <a:r>
              <a:rPr lang="en" sz="1200">
                <a:solidFill>
                  <a:srgbClr val="1A237E"/>
                </a:solidFill>
                <a:latin typeface="Roboto"/>
                <a:ea typeface="Roboto"/>
                <a:cs typeface="Roboto"/>
                <a:sym typeface="Roboto"/>
              </a:rPr>
              <a:t>While much of the animosity seems to be framed around “book challenges,” it cannot be understated that this is about actual lives, and our republic is at such a tipping point that harassment of public service workers through doxing and cyberbullying is being adopted as a practice.</a:t>
            </a:r>
            <a:endParaRPr sz="1200">
              <a:solidFill>
                <a:srgbClr val="1A237E"/>
              </a:solidFill>
              <a:latin typeface="Roboto"/>
              <a:ea typeface="Roboto"/>
              <a:cs typeface="Roboto"/>
              <a:sym typeface="Roboto"/>
            </a:endParaRPr>
          </a:p>
          <a:p>
            <a:pPr indent="0" lvl="0" marL="0" rtl="0" algn="l">
              <a:lnSpc>
                <a:spcPct val="115000"/>
              </a:lnSpc>
              <a:spcBef>
                <a:spcPts val="0"/>
              </a:spcBef>
              <a:spcAft>
                <a:spcPts val="0"/>
              </a:spcAft>
              <a:buSzPts val="1100"/>
              <a:buNone/>
            </a:pPr>
            <a:r>
              <a:t/>
            </a:r>
            <a:endParaRPr sz="1200">
              <a:latin typeface="Roboto"/>
              <a:ea typeface="Roboto"/>
              <a:cs typeface="Roboto"/>
              <a:sym typeface="Roboto"/>
            </a:endParaRPr>
          </a:p>
          <a:p>
            <a:pPr indent="0" lvl="0" marL="0" rtl="0" algn="l">
              <a:lnSpc>
                <a:spcPct val="115000"/>
              </a:lnSpc>
              <a:spcBef>
                <a:spcPts val="0"/>
              </a:spcBef>
              <a:spcAft>
                <a:spcPts val="0"/>
              </a:spcAft>
              <a:buSzPts val="1100"/>
              <a:buNone/>
            </a:pPr>
            <a:r>
              <a:rPr lang="en" sz="1200">
                <a:latin typeface="Roboto"/>
                <a:ea typeface="Roboto"/>
                <a:cs typeface="Roboto"/>
                <a:sym typeface="Roboto"/>
              </a:rPr>
              <a:t>_________</a:t>
            </a:r>
            <a:endParaRPr sz="1200">
              <a:latin typeface="Roboto"/>
              <a:ea typeface="Roboto"/>
              <a:cs typeface="Roboto"/>
              <a:sym typeface="Roboto"/>
            </a:endParaRPr>
          </a:p>
          <a:p>
            <a:pPr indent="0" lvl="0" marL="0" rtl="0" algn="l">
              <a:lnSpc>
                <a:spcPct val="115000"/>
              </a:lnSpc>
              <a:spcBef>
                <a:spcPts val="0"/>
              </a:spcBef>
              <a:spcAft>
                <a:spcPts val="0"/>
              </a:spcAft>
              <a:buSzPts val="1100"/>
              <a:buNone/>
            </a:pPr>
            <a:r>
              <a:t/>
            </a:r>
            <a:endParaRPr sz="1200">
              <a:latin typeface="Roboto"/>
              <a:ea typeface="Roboto"/>
              <a:cs typeface="Roboto"/>
              <a:sym typeface="Roboto"/>
            </a:endParaRPr>
          </a:p>
          <a:p>
            <a:pPr indent="0" lvl="0" marL="0" rtl="0" algn="l">
              <a:lnSpc>
                <a:spcPct val="115000"/>
              </a:lnSpc>
              <a:spcBef>
                <a:spcPts val="0"/>
              </a:spcBef>
              <a:spcAft>
                <a:spcPts val="0"/>
              </a:spcAft>
              <a:buSzPts val="1100"/>
              <a:buNone/>
            </a:pPr>
            <a:r>
              <a:rPr lang="en" sz="1200">
                <a:latin typeface="Roboto"/>
                <a:ea typeface="Roboto"/>
                <a:cs typeface="Roboto"/>
                <a:sym typeface="Roboto"/>
              </a:rPr>
              <a:t>(If it makes sense to say this..</a:t>
            </a:r>
            <a:endParaRPr sz="1200">
              <a:latin typeface="Roboto"/>
              <a:ea typeface="Roboto"/>
              <a:cs typeface="Roboto"/>
              <a:sym typeface="Roboto"/>
            </a:endParaRPr>
          </a:p>
          <a:p>
            <a:pPr indent="0" lvl="0" marL="0" rtl="0" algn="l">
              <a:lnSpc>
                <a:spcPct val="115000"/>
              </a:lnSpc>
              <a:spcBef>
                <a:spcPts val="0"/>
              </a:spcBef>
              <a:spcAft>
                <a:spcPts val="0"/>
              </a:spcAft>
              <a:buSzPts val="1100"/>
              <a:buNone/>
            </a:pPr>
            <a:r>
              <a:t/>
            </a:r>
            <a:endParaRPr sz="1200">
              <a:latin typeface="Roboto"/>
              <a:ea typeface="Roboto"/>
              <a:cs typeface="Roboto"/>
              <a:sym typeface="Roboto"/>
            </a:endParaRPr>
          </a:p>
          <a:p>
            <a:pPr indent="0" lvl="0" marL="0" rtl="0" algn="l">
              <a:lnSpc>
                <a:spcPct val="115000"/>
              </a:lnSpc>
              <a:spcBef>
                <a:spcPts val="0"/>
              </a:spcBef>
              <a:spcAft>
                <a:spcPts val="0"/>
              </a:spcAft>
              <a:buSzPts val="1100"/>
              <a:buNone/>
            </a:pPr>
            <a:r>
              <a:rPr lang="en" sz="1200">
                <a:latin typeface="Roboto"/>
                <a:ea typeface="Roboto"/>
                <a:cs typeface="Roboto"/>
                <a:sym typeface="Roboto"/>
              </a:rPr>
              <a:t>We are seeing this happen in all areas of civic life; such as the harrowing, upsetting experiences that former poll workers Ruby Freeman and Shaye Moss testified to as part of the January 6th Committee hearings over the Summer: </a:t>
            </a:r>
            <a:r>
              <a:rPr lang="en" sz="1200" u="sng">
                <a:solidFill>
                  <a:schemeClr val="hlink"/>
                </a:solidFill>
                <a:latin typeface="Roboto"/>
                <a:ea typeface="Roboto"/>
                <a:cs typeface="Roboto"/>
                <a:sym typeface="Roboto"/>
                <a:hlinkClick r:id="rId2"/>
              </a:rPr>
              <a:t>https://www.nytimes.com/2022/06/21/us/politics/jan-6-trump-threats.html</a:t>
            </a:r>
            <a:r>
              <a:rPr lang="en" sz="1200">
                <a:latin typeface="Roboto"/>
                <a:ea typeface="Roboto"/>
                <a:cs typeface="Roboto"/>
                <a:sym typeface="Roboto"/>
              </a:rPr>
              <a:t> or </a:t>
            </a:r>
            <a:r>
              <a:rPr lang="en" sz="1200" u="sng">
                <a:solidFill>
                  <a:schemeClr val="hlink"/>
                </a:solidFill>
                <a:latin typeface="Roboto"/>
                <a:ea typeface="Roboto"/>
                <a:cs typeface="Roboto"/>
                <a:sym typeface="Roboto"/>
                <a:hlinkClick r:id="rId3"/>
              </a:rPr>
              <a:t>https://www.youtube.com/watch?v=23dn9VXWCsg</a:t>
            </a:r>
            <a:r>
              <a:rPr lang="en" sz="1200">
                <a:latin typeface="Roboto"/>
                <a:ea typeface="Roboto"/>
                <a:cs typeface="Roboto"/>
                <a:sym typeface="Roboto"/>
              </a:rPr>
              <a:t>)</a:t>
            </a:r>
            <a:endParaRPr sz="1200">
              <a:latin typeface="Roboto"/>
              <a:ea typeface="Roboto"/>
              <a:cs typeface="Roboto"/>
              <a:sym typeface="Roboto"/>
            </a:endParaRPr>
          </a:p>
          <a:p>
            <a:pPr indent="0" lvl="0" marL="0" rtl="0" algn="l">
              <a:lnSpc>
                <a:spcPct val="115000"/>
              </a:lnSpc>
              <a:spcBef>
                <a:spcPts val="0"/>
              </a:spcBef>
              <a:spcAft>
                <a:spcPts val="0"/>
              </a:spcAft>
              <a:buSzPts val="1100"/>
              <a:buNone/>
            </a:pPr>
            <a:r>
              <a:t/>
            </a:r>
            <a:endParaRPr sz="1200">
              <a:latin typeface="Roboto"/>
              <a:ea typeface="Roboto"/>
              <a:cs typeface="Roboto"/>
              <a:sym typeface="Roboto"/>
            </a:endParaRPr>
          </a:p>
          <a:p>
            <a:pPr indent="0" lvl="0" marL="0" rtl="0" algn="l">
              <a:lnSpc>
                <a:spcPct val="115000"/>
              </a:lnSpc>
              <a:spcBef>
                <a:spcPts val="0"/>
              </a:spcBef>
              <a:spcAft>
                <a:spcPts val="0"/>
              </a:spcAft>
              <a:buSzPts val="1100"/>
              <a:buNone/>
            </a:pPr>
            <a:r>
              <a:t/>
            </a:r>
            <a:endParaRPr sz="1200">
              <a:latin typeface="Roboto"/>
              <a:ea typeface="Roboto"/>
              <a:cs typeface="Roboto"/>
              <a:sym typeface="Roboto"/>
            </a:endParaRPr>
          </a:p>
          <a:p>
            <a:pPr indent="0" lvl="0" marL="0" rtl="0" algn="l">
              <a:lnSpc>
                <a:spcPct val="115000"/>
              </a:lnSpc>
              <a:spcBef>
                <a:spcPts val="0"/>
              </a:spcBef>
              <a:spcAft>
                <a:spcPts val="0"/>
              </a:spcAft>
              <a:buSzPts val="1100"/>
              <a:buNone/>
            </a:pPr>
            <a:r>
              <a:t/>
            </a:r>
            <a:endParaRPr sz="1200">
              <a:latin typeface="Roboto"/>
              <a:ea typeface="Roboto"/>
              <a:cs typeface="Roboto"/>
              <a:sym typeface="Roboto"/>
            </a:endParaRPr>
          </a:p>
          <a:p>
            <a:pPr indent="0" lvl="0" marL="0" rtl="0" algn="l">
              <a:lnSpc>
                <a:spcPct val="115000"/>
              </a:lnSpc>
              <a:spcBef>
                <a:spcPts val="0"/>
              </a:spcBef>
              <a:spcAft>
                <a:spcPts val="0"/>
              </a:spcAft>
              <a:buSzPts val="1100"/>
              <a:buNone/>
            </a:pPr>
            <a:r>
              <a:rPr lang="en" sz="1200">
                <a:latin typeface="Roboto"/>
                <a:ea typeface="Roboto"/>
                <a:cs typeface="Roboto"/>
                <a:sym typeface="Roboto"/>
              </a:rPr>
              <a:t>This is growing, </a:t>
            </a:r>
            <a:r>
              <a:rPr lang="en" sz="1200" u="sng">
                <a:solidFill>
                  <a:schemeClr val="hlink"/>
                </a:solidFill>
                <a:latin typeface="Roboto"/>
                <a:ea typeface="Roboto"/>
                <a:cs typeface="Roboto"/>
                <a:sym typeface="Roboto"/>
                <a:hlinkClick r:id="rId4"/>
              </a:rPr>
              <a:t>https://www.accessnow.org/digital-security-helpline-in-2020-lgbtq-groups-are-facing-more-online-harassment-than-ever/</a:t>
            </a:r>
            <a:endParaRPr sz="1200">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t/>
            </a:r>
            <a:endParaRPr sz="1200">
              <a:latin typeface="Roboto"/>
              <a:ea typeface="Roboto"/>
              <a:cs typeface="Roboto"/>
              <a:sym typeface="Roboto"/>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2" name="Google Shape;92;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sz="1300">
                <a:solidFill>
                  <a:srgbClr val="1A237E"/>
                </a:solidFill>
                <a:latin typeface="Roboto"/>
                <a:ea typeface="Roboto"/>
                <a:cs typeface="Roboto"/>
                <a:sym typeface="Roboto"/>
              </a:rPr>
              <a:t>So, today’s talk is focused on providing library workers with a framework and basic considerations that you can apply back in your own lives, to prepare for online harassment that you may experience as a result of your role.</a:t>
            </a:r>
            <a:endParaRPr>
              <a:solidFill>
                <a:srgbClr val="1A237E"/>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7" name="Google Shape;97;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200">
              <a:solidFill>
                <a:srgbClr val="1A237E"/>
              </a:solidFill>
              <a:latin typeface="Roboto"/>
              <a:ea typeface="Roboto"/>
              <a:cs typeface="Roboto"/>
              <a:sym typeface="Roboto"/>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3" name="Google Shape;103;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sz="1200">
                <a:solidFill>
                  <a:srgbClr val="1A237E"/>
                </a:solidFill>
                <a:latin typeface="Roboto"/>
                <a:ea typeface="Roboto"/>
                <a:cs typeface="Roboto"/>
                <a:sym typeface="Roboto"/>
              </a:rPr>
              <a:t>While there is a lot of good general advice out there, unfortunately there is not really a one-size fits all approach to security. We all have our unique considerations, risk tolerances, resources, and vulnerabilities. So while general tools can be a helpful place to start, it is a good idea for folks to also consider your own unique situation. </a:t>
            </a:r>
            <a:endParaRPr sz="1200">
              <a:solidFill>
                <a:srgbClr val="1A237E"/>
              </a:solidFill>
              <a:latin typeface="Roboto"/>
              <a:ea typeface="Roboto"/>
              <a:cs typeface="Roboto"/>
              <a:sym typeface="Roboto"/>
            </a:endParaRPr>
          </a:p>
          <a:p>
            <a:pPr indent="0" lvl="0" marL="0" rtl="0" algn="l">
              <a:lnSpc>
                <a:spcPct val="100000"/>
              </a:lnSpc>
              <a:spcBef>
                <a:spcPts val="0"/>
              </a:spcBef>
              <a:spcAft>
                <a:spcPts val="0"/>
              </a:spcAft>
              <a:buSzPts val="1100"/>
              <a:buNone/>
            </a:pPr>
            <a:r>
              <a:t/>
            </a:r>
            <a:endParaRPr sz="1200">
              <a:solidFill>
                <a:srgbClr val="1A237E"/>
              </a:solidFill>
              <a:latin typeface="Roboto"/>
              <a:ea typeface="Roboto"/>
              <a:cs typeface="Roboto"/>
              <a:sym typeface="Roboto"/>
            </a:endParaRPr>
          </a:p>
          <a:p>
            <a:pPr indent="0" lvl="0" marL="0" rtl="0" algn="l">
              <a:lnSpc>
                <a:spcPct val="100000"/>
              </a:lnSpc>
              <a:spcBef>
                <a:spcPts val="0"/>
              </a:spcBef>
              <a:spcAft>
                <a:spcPts val="0"/>
              </a:spcAft>
              <a:buSzPts val="1100"/>
              <a:buNone/>
            </a:pPr>
            <a:r>
              <a:rPr lang="en" sz="1200">
                <a:solidFill>
                  <a:srgbClr val="1A237E"/>
                </a:solidFill>
                <a:latin typeface="Roboto"/>
                <a:ea typeface="Roboto"/>
                <a:cs typeface="Roboto"/>
                <a:sym typeface="Roboto"/>
              </a:rPr>
              <a:t>Threat Modeling can be very useful because it is important that you organize yourself so that you can take preventative actions.</a:t>
            </a:r>
            <a:endParaRPr sz="1200">
              <a:solidFill>
                <a:srgbClr val="1A237E"/>
              </a:solidFill>
              <a:latin typeface="Roboto"/>
              <a:ea typeface="Roboto"/>
              <a:cs typeface="Roboto"/>
              <a:sym typeface="Roboto"/>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14ee7ce4656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8" name="Google Shape;108;g14ee7ce4656_1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200">
              <a:solidFill>
                <a:srgbClr val="1A237E"/>
              </a:solidFill>
              <a:latin typeface="Roboto"/>
              <a:ea typeface="Roboto"/>
              <a:cs typeface="Roboto"/>
              <a:sym typeface="Roboto"/>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4" name="Google Shape;114;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sz="1200">
                <a:solidFill>
                  <a:srgbClr val="1A237E"/>
                </a:solidFill>
              </a:rPr>
              <a:t>Threat modeling is a framework that helps you to identify what you need to protect; and, to take personalized, actionable steps towards your goal of reducing your risk for harm. </a:t>
            </a:r>
            <a:endParaRPr sz="1200">
              <a:solidFill>
                <a:srgbClr val="1A237E"/>
              </a:solidFill>
            </a:endParaRPr>
          </a:p>
          <a:p>
            <a:pPr indent="0" lvl="0" marL="0" rtl="0" algn="l">
              <a:lnSpc>
                <a:spcPct val="100000"/>
              </a:lnSpc>
              <a:spcBef>
                <a:spcPts val="0"/>
              </a:spcBef>
              <a:spcAft>
                <a:spcPts val="0"/>
              </a:spcAft>
              <a:buClr>
                <a:schemeClr val="dk1"/>
              </a:buClr>
              <a:buSzPts val="1100"/>
              <a:buFont typeface="Arial"/>
              <a:buNone/>
            </a:pPr>
            <a:r>
              <a:t/>
            </a:r>
            <a:endParaRPr sz="1200">
              <a:solidFill>
                <a:srgbClr val="1A237E"/>
              </a:solidFill>
            </a:endParaRPr>
          </a:p>
          <a:p>
            <a:pPr indent="0" lvl="0" marL="0" rtl="0" algn="l">
              <a:lnSpc>
                <a:spcPct val="100000"/>
              </a:lnSpc>
              <a:spcBef>
                <a:spcPts val="0"/>
              </a:spcBef>
              <a:spcAft>
                <a:spcPts val="0"/>
              </a:spcAft>
              <a:buClr>
                <a:schemeClr val="dk1"/>
              </a:buClr>
              <a:buSzPts val="1100"/>
              <a:buFont typeface="Arial"/>
              <a:buNone/>
            </a:pPr>
            <a:r>
              <a:rPr lang="en" sz="1200">
                <a:solidFill>
                  <a:srgbClr val="1A237E"/>
                </a:solidFill>
              </a:rPr>
              <a:t>It is impossible to protect against everything, so creating a Threat Model allows you to focus on what is most important for your safety.</a:t>
            </a:r>
            <a:endParaRPr sz="1200">
              <a:solidFill>
                <a:srgbClr val="1A237E"/>
              </a:solidFill>
            </a:endParaRPr>
          </a:p>
          <a:p>
            <a:pPr indent="0" lvl="0" marL="0" rtl="0" algn="l">
              <a:lnSpc>
                <a:spcPct val="100000"/>
              </a:lnSpc>
              <a:spcBef>
                <a:spcPts val="0"/>
              </a:spcBef>
              <a:spcAft>
                <a:spcPts val="0"/>
              </a:spcAft>
              <a:buClr>
                <a:schemeClr val="dk1"/>
              </a:buClr>
              <a:buSzPts val="1100"/>
              <a:buFont typeface="Arial"/>
              <a:buNone/>
            </a:pPr>
            <a:r>
              <a:t/>
            </a:r>
            <a:endParaRPr sz="1200">
              <a:solidFill>
                <a:srgbClr val="1A237E"/>
              </a:solidFill>
            </a:endParaRPr>
          </a:p>
          <a:p>
            <a:pPr indent="0" lvl="0" marL="0" rtl="0" algn="l">
              <a:lnSpc>
                <a:spcPct val="100000"/>
              </a:lnSpc>
              <a:spcBef>
                <a:spcPts val="0"/>
              </a:spcBef>
              <a:spcAft>
                <a:spcPts val="0"/>
              </a:spcAft>
              <a:buClr>
                <a:schemeClr val="dk1"/>
              </a:buClr>
              <a:buSzPts val="1100"/>
              <a:buFont typeface="Arial"/>
              <a:buNone/>
            </a:pPr>
            <a:r>
              <a:rPr lang="en" sz="1200">
                <a:solidFill>
                  <a:srgbClr val="1A237E"/>
                </a:solidFill>
              </a:rPr>
              <a:t>It is also important that you are able to give consideration to the risks that you are willing to take, and the consequences of those decisions.</a:t>
            </a:r>
            <a:endParaRPr sz="1200">
              <a:solidFill>
                <a:srgbClr val="1A237E"/>
              </a:solidFill>
            </a:endParaRPr>
          </a:p>
          <a:p>
            <a:pPr indent="0" lvl="0" marL="0" rtl="0" algn="l">
              <a:lnSpc>
                <a:spcPct val="100000"/>
              </a:lnSpc>
              <a:spcBef>
                <a:spcPts val="0"/>
              </a:spcBef>
              <a:spcAft>
                <a:spcPts val="0"/>
              </a:spcAft>
              <a:buClr>
                <a:schemeClr val="dk1"/>
              </a:buClr>
              <a:buSzPts val="1100"/>
              <a:buFont typeface="Arial"/>
              <a:buNone/>
            </a:pPr>
            <a:r>
              <a:t/>
            </a:r>
            <a:endParaRPr sz="1200">
              <a:solidFill>
                <a:srgbClr val="1A237E"/>
              </a:solidFill>
            </a:endParaRPr>
          </a:p>
          <a:p>
            <a:pPr indent="0" lvl="0" marL="0" rtl="0" algn="l">
              <a:lnSpc>
                <a:spcPct val="100000"/>
              </a:lnSpc>
              <a:spcBef>
                <a:spcPts val="0"/>
              </a:spcBef>
              <a:spcAft>
                <a:spcPts val="0"/>
              </a:spcAft>
              <a:buClr>
                <a:schemeClr val="dk1"/>
              </a:buClr>
              <a:buSzPts val="1100"/>
              <a:buFont typeface="Arial"/>
              <a:buNone/>
            </a:pPr>
            <a:r>
              <a:rPr lang="en" sz="1200">
                <a:solidFill>
                  <a:srgbClr val="1A237E"/>
                </a:solidFill>
              </a:rPr>
              <a:t>This knowledge helps you prioritize, and develop a plan.</a:t>
            </a:r>
            <a:endParaRPr sz="1200">
              <a:solidFill>
                <a:srgbClr val="1A237E"/>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rgbClr val="000000"/>
        </a:solidFill>
      </p:bgPr>
    </p:bg>
    <p:spTree>
      <p:nvGrpSpPr>
        <p:cNvPr id="9" name="Shape 9"/>
        <p:cNvGrpSpPr/>
        <p:nvPr/>
      </p:nvGrpSpPr>
      <p:grpSpPr>
        <a:xfrm>
          <a:off x="0" y="0"/>
          <a:ext cx="0" cy="0"/>
          <a:chOff x="0" y="0"/>
          <a:chExt cx="0" cy="0"/>
        </a:xfrm>
      </p:grpSpPr>
      <p:sp>
        <p:nvSpPr>
          <p:cNvPr id="10" name="Google Shape;10;p23"/>
          <p:cNvSpPr/>
          <p:nvPr/>
        </p:nvSpPr>
        <p:spPr>
          <a:xfrm flipH="1">
            <a:off x="8246400" y="4245925"/>
            <a:ext cx="897600" cy="8976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 name="Google Shape;11;p23"/>
          <p:cNvSpPr/>
          <p:nvPr/>
        </p:nvSpPr>
        <p:spPr>
          <a:xfrm flipH="1">
            <a:off x="8246400" y="4245875"/>
            <a:ext cx="897600" cy="897600"/>
          </a:xfrm>
          <a:prstGeom prst="round1Rect">
            <a:avLst>
              <a:gd fmla="val 16667" name="adj"/>
            </a:avLst>
          </a:prstGeom>
          <a:solidFill>
            <a:schemeClr val="lt1">
              <a:alpha val="6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 name="Google Shape;12;p23"/>
          <p:cNvSpPr txBox="1"/>
          <p:nvPr>
            <p:ph type="ctrTitle"/>
          </p:nvPr>
        </p:nvSpPr>
        <p:spPr>
          <a:xfrm>
            <a:off x="390525" y="1819275"/>
            <a:ext cx="8222100" cy="9336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13" name="Google Shape;13;p23"/>
          <p:cNvSpPr txBox="1"/>
          <p:nvPr>
            <p:ph idx="1" type="subTitle"/>
          </p:nvPr>
        </p:nvSpPr>
        <p:spPr>
          <a:xfrm>
            <a:off x="390525" y="2789130"/>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1800"/>
              <a:buNone/>
              <a:defRPr>
                <a:solidFill>
                  <a:schemeClr val="lt1"/>
                </a:solidFill>
              </a:defRPr>
            </a:lvl1pPr>
            <a:lvl2pPr lvl="1" algn="l">
              <a:lnSpc>
                <a:spcPct val="100000"/>
              </a:lnSpc>
              <a:spcBef>
                <a:spcPts val="0"/>
              </a:spcBef>
              <a:spcAft>
                <a:spcPts val="0"/>
              </a:spcAft>
              <a:buClr>
                <a:schemeClr val="lt1"/>
              </a:buClr>
              <a:buSzPts val="1800"/>
              <a:buNone/>
              <a:defRPr sz="1800">
                <a:solidFill>
                  <a:schemeClr val="lt1"/>
                </a:solidFill>
              </a:defRPr>
            </a:lvl2pPr>
            <a:lvl3pPr lvl="2" algn="l">
              <a:lnSpc>
                <a:spcPct val="100000"/>
              </a:lnSpc>
              <a:spcBef>
                <a:spcPts val="0"/>
              </a:spcBef>
              <a:spcAft>
                <a:spcPts val="0"/>
              </a:spcAft>
              <a:buClr>
                <a:schemeClr val="lt1"/>
              </a:buClr>
              <a:buSzPts val="1800"/>
              <a:buNone/>
              <a:defRPr sz="1800">
                <a:solidFill>
                  <a:schemeClr val="lt1"/>
                </a:solidFill>
              </a:defRPr>
            </a:lvl3pPr>
            <a:lvl4pPr lvl="3" algn="l">
              <a:lnSpc>
                <a:spcPct val="100000"/>
              </a:lnSpc>
              <a:spcBef>
                <a:spcPts val="0"/>
              </a:spcBef>
              <a:spcAft>
                <a:spcPts val="0"/>
              </a:spcAft>
              <a:buClr>
                <a:schemeClr val="lt1"/>
              </a:buClr>
              <a:buSzPts val="1800"/>
              <a:buNone/>
              <a:defRPr sz="1800">
                <a:solidFill>
                  <a:schemeClr val="lt1"/>
                </a:solidFill>
              </a:defRPr>
            </a:lvl4pPr>
            <a:lvl5pPr lvl="4" algn="l">
              <a:lnSpc>
                <a:spcPct val="100000"/>
              </a:lnSpc>
              <a:spcBef>
                <a:spcPts val="0"/>
              </a:spcBef>
              <a:spcAft>
                <a:spcPts val="0"/>
              </a:spcAft>
              <a:buClr>
                <a:schemeClr val="lt1"/>
              </a:buClr>
              <a:buSzPts val="1800"/>
              <a:buNone/>
              <a:defRPr sz="1800">
                <a:solidFill>
                  <a:schemeClr val="lt1"/>
                </a:solidFill>
              </a:defRPr>
            </a:lvl5pPr>
            <a:lvl6pPr lvl="5" algn="l">
              <a:lnSpc>
                <a:spcPct val="100000"/>
              </a:lnSpc>
              <a:spcBef>
                <a:spcPts val="0"/>
              </a:spcBef>
              <a:spcAft>
                <a:spcPts val="0"/>
              </a:spcAft>
              <a:buClr>
                <a:schemeClr val="lt1"/>
              </a:buClr>
              <a:buSzPts val="1800"/>
              <a:buNone/>
              <a:defRPr sz="1800">
                <a:solidFill>
                  <a:schemeClr val="lt1"/>
                </a:solidFill>
              </a:defRPr>
            </a:lvl6pPr>
            <a:lvl7pPr lvl="6" algn="l">
              <a:lnSpc>
                <a:spcPct val="100000"/>
              </a:lnSpc>
              <a:spcBef>
                <a:spcPts val="0"/>
              </a:spcBef>
              <a:spcAft>
                <a:spcPts val="0"/>
              </a:spcAft>
              <a:buClr>
                <a:schemeClr val="lt1"/>
              </a:buClr>
              <a:buSzPts val="1800"/>
              <a:buNone/>
              <a:defRPr sz="1800">
                <a:solidFill>
                  <a:schemeClr val="lt1"/>
                </a:solidFill>
              </a:defRPr>
            </a:lvl7pPr>
            <a:lvl8pPr lvl="7" algn="l">
              <a:lnSpc>
                <a:spcPct val="100000"/>
              </a:lnSpc>
              <a:spcBef>
                <a:spcPts val="0"/>
              </a:spcBef>
              <a:spcAft>
                <a:spcPts val="0"/>
              </a:spcAft>
              <a:buClr>
                <a:schemeClr val="lt1"/>
              </a:buClr>
              <a:buSzPts val="1800"/>
              <a:buNone/>
              <a:defRPr sz="1800">
                <a:solidFill>
                  <a:schemeClr val="lt1"/>
                </a:solidFill>
              </a:defRPr>
            </a:lvl8pPr>
            <a:lvl9pPr lvl="8" algn="l">
              <a:lnSpc>
                <a:spcPct val="100000"/>
              </a:lnSpc>
              <a:spcBef>
                <a:spcPts val="0"/>
              </a:spcBef>
              <a:spcAft>
                <a:spcPts val="0"/>
              </a:spcAft>
              <a:buClr>
                <a:schemeClr val="lt1"/>
              </a:buClr>
              <a:buSzPts val="1800"/>
              <a:buNone/>
              <a:defRPr sz="1800">
                <a:solidFill>
                  <a:schemeClr val="lt1"/>
                </a:solidFill>
              </a:defRPr>
            </a:lvl9pPr>
          </a:lstStyle>
          <a:p/>
        </p:txBody>
      </p:sp>
      <p:sp>
        <p:nvSpPr>
          <p:cNvPr id="14" name="Google Shape;14;p23"/>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4" name="Shape 54"/>
        <p:cNvGrpSpPr/>
        <p:nvPr/>
      </p:nvGrpSpPr>
      <p:grpSpPr>
        <a:xfrm>
          <a:off x="0" y="0"/>
          <a:ext cx="0" cy="0"/>
          <a:chOff x="0" y="0"/>
          <a:chExt cx="0" cy="0"/>
        </a:xfrm>
      </p:grpSpPr>
      <p:sp>
        <p:nvSpPr>
          <p:cNvPr id="55" name="Google Shape;55;p30"/>
          <p:cNvSpPr/>
          <p:nvPr/>
        </p:nvSpPr>
        <p:spPr>
          <a:xfrm flipH="1">
            <a:off x="0" y="0"/>
            <a:ext cx="45720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 name="Google Shape;56;p30"/>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 name="Google Shape;57;p30"/>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Clr>
                <a:schemeClr val="accent5"/>
              </a:buClr>
              <a:buSzPts val="4200"/>
              <a:buNone/>
              <a:defRPr sz="4200">
                <a:solidFill>
                  <a:schemeClr val="accent5"/>
                </a:solidFill>
              </a:defRPr>
            </a:lvl1pPr>
            <a:lvl2pPr lvl="1" algn="ctr">
              <a:lnSpc>
                <a:spcPct val="100000"/>
              </a:lnSpc>
              <a:spcBef>
                <a:spcPts val="0"/>
              </a:spcBef>
              <a:spcAft>
                <a:spcPts val="0"/>
              </a:spcAft>
              <a:buClr>
                <a:schemeClr val="accent5"/>
              </a:buClr>
              <a:buSzPts val="4200"/>
              <a:buNone/>
              <a:defRPr sz="4200">
                <a:solidFill>
                  <a:schemeClr val="accent5"/>
                </a:solidFill>
              </a:defRPr>
            </a:lvl2pPr>
            <a:lvl3pPr lvl="2" algn="ctr">
              <a:lnSpc>
                <a:spcPct val="100000"/>
              </a:lnSpc>
              <a:spcBef>
                <a:spcPts val="0"/>
              </a:spcBef>
              <a:spcAft>
                <a:spcPts val="0"/>
              </a:spcAft>
              <a:buClr>
                <a:schemeClr val="accent5"/>
              </a:buClr>
              <a:buSzPts val="4200"/>
              <a:buNone/>
              <a:defRPr sz="4200">
                <a:solidFill>
                  <a:schemeClr val="accent5"/>
                </a:solidFill>
              </a:defRPr>
            </a:lvl3pPr>
            <a:lvl4pPr lvl="3" algn="ctr">
              <a:lnSpc>
                <a:spcPct val="100000"/>
              </a:lnSpc>
              <a:spcBef>
                <a:spcPts val="0"/>
              </a:spcBef>
              <a:spcAft>
                <a:spcPts val="0"/>
              </a:spcAft>
              <a:buClr>
                <a:schemeClr val="accent5"/>
              </a:buClr>
              <a:buSzPts val="4200"/>
              <a:buNone/>
              <a:defRPr sz="4200">
                <a:solidFill>
                  <a:schemeClr val="accent5"/>
                </a:solidFill>
              </a:defRPr>
            </a:lvl4pPr>
            <a:lvl5pPr lvl="4" algn="ctr">
              <a:lnSpc>
                <a:spcPct val="100000"/>
              </a:lnSpc>
              <a:spcBef>
                <a:spcPts val="0"/>
              </a:spcBef>
              <a:spcAft>
                <a:spcPts val="0"/>
              </a:spcAft>
              <a:buClr>
                <a:schemeClr val="accent5"/>
              </a:buClr>
              <a:buSzPts val="4200"/>
              <a:buNone/>
              <a:defRPr sz="4200">
                <a:solidFill>
                  <a:schemeClr val="accent5"/>
                </a:solidFill>
              </a:defRPr>
            </a:lvl5pPr>
            <a:lvl6pPr lvl="5" algn="ctr">
              <a:lnSpc>
                <a:spcPct val="100000"/>
              </a:lnSpc>
              <a:spcBef>
                <a:spcPts val="0"/>
              </a:spcBef>
              <a:spcAft>
                <a:spcPts val="0"/>
              </a:spcAft>
              <a:buClr>
                <a:schemeClr val="accent5"/>
              </a:buClr>
              <a:buSzPts val="4200"/>
              <a:buNone/>
              <a:defRPr sz="4200">
                <a:solidFill>
                  <a:schemeClr val="accent5"/>
                </a:solidFill>
              </a:defRPr>
            </a:lvl6pPr>
            <a:lvl7pPr lvl="6" algn="ctr">
              <a:lnSpc>
                <a:spcPct val="100000"/>
              </a:lnSpc>
              <a:spcBef>
                <a:spcPts val="0"/>
              </a:spcBef>
              <a:spcAft>
                <a:spcPts val="0"/>
              </a:spcAft>
              <a:buClr>
                <a:schemeClr val="accent5"/>
              </a:buClr>
              <a:buSzPts val="4200"/>
              <a:buNone/>
              <a:defRPr sz="4200">
                <a:solidFill>
                  <a:schemeClr val="accent5"/>
                </a:solidFill>
              </a:defRPr>
            </a:lvl7pPr>
            <a:lvl8pPr lvl="7" algn="ctr">
              <a:lnSpc>
                <a:spcPct val="100000"/>
              </a:lnSpc>
              <a:spcBef>
                <a:spcPts val="0"/>
              </a:spcBef>
              <a:spcAft>
                <a:spcPts val="0"/>
              </a:spcAft>
              <a:buClr>
                <a:schemeClr val="accent5"/>
              </a:buClr>
              <a:buSzPts val="4200"/>
              <a:buNone/>
              <a:defRPr sz="4200">
                <a:solidFill>
                  <a:schemeClr val="accent5"/>
                </a:solidFill>
              </a:defRPr>
            </a:lvl8pPr>
            <a:lvl9pPr lvl="8" algn="ctr">
              <a:lnSpc>
                <a:spcPct val="100000"/>
              </a:lnSpc>
              <a:spcBef>
                <a:spcPts val="0"/>
              </a:spcBef>
              <a:spcAft>
                <a:spcPts val="0"/>
              </a:spcAft>
              <a:buClr>
                <a:schemeClr val="accent5"/>
              </a:buClr>
              <a:buSzPts val="4200"/>
              <a:buNone/>
              <a:defRPr sz="4200">
                <a:solidFill>
                  <a:schemeClr val="accent5"/>
                </a:solidFill>
              </a:defRPr>
            </a:lvl9pPr>
          </a:lstStyle>
          <a:p/>
        </p:txBody>
      </p:sp>
      <p:sp>
        <p:nvSpPr>
          <p:cNvPr id="58" name="Google Shape;58;p30"/>
          <p:cNvSpPr txBox="1"/>
          <p:nvPr>
            <p:ph idx="1" type="subTitle"/>
          </p:nvPr>
        </p:nvSpPr>
        <p:spPr>
          <a:xfrm>
            <a:off x="265500" y="2779467"/>
            <a:ext cx="4045200" cy="1235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Clr>
                <a:srgbClr val="434343"/>
              </a:buClr>
              <a:buSzPts val="2100"/>
              <a:buNone/>
              <a:defRPr sz="2100">
                <a:solidFill>
                  <a:srgbClr val="434343"/>
                </a:solidFill>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9" name="Google Shape;59;p30"/>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Clr>
                <a:schemeClr val="lt1"/>
              </a:buClr>
              <a:buSzPts val="1800"/>
              <a:buChar char="●"/>
              <a:defRPr>
                <a:solidFill>
                  <a:schemeClr val="lt1"/>
                </a:solidFill>
              </a:defRPr>
            </a:lvl1pPr>
            <a:lvl2pPr indent="-317500" lvl="1" marL="914400" algn="l">
              <a:lnSpc>
                <a:spcPct val="115000"/>
              </a:lnSpc>
              <a:spcBef>
                <a:spcPts val="0"/>
              </a:spcBef>
              <a:spcAft>
                <a:spcPts val="0"/>
              </a:spcAft>
              <a:buClr>
                <a:schemeClr val="lt1"/>
              </a:buClr>
              <a:buSzPts val="1400"/>
              <a:buChar char="○"/>
              <a:defRPr>
                <a:solidFill>
                  <a:schemeClr val="lt1"/>
                </a:solidFill>
              </a:defRPr>
            </a:lvl2pPr>
            <a:lvl3pPr indent="-317500" lvl="2" marL="1371600" algn="l">
              <a:lnSpc>
                <a:spcPct val="115000"/>
              </a:lnSpc>
              <a:spcBef>
                <a:spcPts val="0"/>
              </a:spcBef>
              <a:spcAft>
                <a:spcPts val="0"/>
              </a:spcAft>
              <a:buClr>
                <a:schemeClr val="lt1"/>
              </a:buClr>
              <a:buSzPts val="1400"/>
              <a:buChar char="■"/>
              <a:defRPr>
                <a:solidFill>
                  <a:schemeClr val="lt1"/>
                </a:solidFill>
              </a:defRPr>
            </a:lvl3pPr>
            <a:lvl4pPr indent="-317500" lvl="3" marL="1828800" algn="l">
              <a:lnSpc>
                <a:spcPct val="115000"/>
              </a:lnSpc>
              <a:spcBef>
                <a:spcPts val="0"/>
              </a:spcBef>
              <a:spcAft>
                <a:spcPts val="0"/>
              </a:spcAft>
              <a:buClr>
                <a:schemeClr val="lt1"/>
              </a:buClr>
              <a:buSzPts val="1400"/>
              <a:buChar char="●"/>
              <a:defRPr>
                <a:solidFill>
                  <a:schemeClr val="lt1"/>
                </a:solidFill>
              </a:defRPr>
            </a:lvl4pPr>
            <a:lvl5pPr indent="-317500" lvl="4" marL="2286000" algn="l">
              <a:lnSpc>
                <a:spcPct val="115000"/>
              </a:lnSpc>
              <a:spcBef>
                <a:spcPts val="0"/>
              </a:spcBef>
              <a:spcAft>
                <a:spcPts val="0"/>
              </a:spcAft>
              <a:buClr>
                <a:schemeClr val="lt1"/>
              </a:buClr>
              <a:buSzPts val="1400"/>
              <a:buChar char="○"/>
              <a:defRPr>
                <a:solidFill>
                  <a:schemeClr val="lt1"/>
                </a:solidFill>
              </a:defRPr>
            </a:lvl5pPr>
            <a:lvl6pPr indent="-317500" lvl="5" marL="2743200" algn="l">
              <a:lnSpc>
                <a:spcPct val="115000"/>
              </a:lnSpc>
              <a:spcBef>
                <a:spcPts val="0"/>
              </a:spcBef>
              <a:spcAft>
                <a:spcPts val="0"/>
              </a:spcAft>
              <a:buClr>
                <a:schemeClr val="lt1"/>
              </a:buClr>
              <a:buSzPts val="1400"/>
              <a:buChar char="■"/>
              <a:defRPr>
                <a:solidFill>
                  <a:schemeClr val="lt1"/>
                </a:solidFill>
              </a:defRPr>
            </a:lvl6pPr>
            <a:lvl7pPr indent="-317500" lvl="6" marL="3200400" algn="l">
              <a:lnSpc>
                <a:spcPct val="115000"/>
              </a:lnSpc>
              <a:spcBef>
                <a:spcPts val="0"/>
              </a:spcBef>
              <a:spcAft>
                <a:spcPts val="0"/>
              </a:spcAft>
              <a:buClr>
                <a:schemeClr val="lt1"/>
              </a:buClr>
              <a:buSzPts val="1400"/>
              <a:buChar char="●"/>
              <a:defRPr>
                <a:solidFill>
                  <a:schemeClr val="lt1"/>
                </a:solidFill>
              </a:defRPr>
            </a:lvl7pPr>
            <a:lvl8pPr indent="-317500" lvl="7" marL="3657600" algn="l">
              <a:lnSpc>
                <a:spcPct val="115000"/>
              </a:lnSpc>
              <a:spcBef>
                <a:spcPts val="0"/>
              </a:spcBef>
              <a:spcAft>
                <a:spcPts val="0"/>
              </a:spcAft>
              <a:buClr>
                <a:schemeClr val="lt1"/>
              </a:buClr>
              <a:buSzPts val="1400"/>
              <a:buChar char="○"/>
              <a:defRPr>
                <a:solidFill>
                  <a:schemeClr val="lt1"/>
                </a:solidFill>
              </a:defRPr>
            </a:lvl8pPr>
            <a:lvl9pPr indent="-317500" lvl="8" marL="4114800" algn="l">
              <a:lnSpc>
                <a:spcPct val="115000"/>
              </a:lnSpc>
              <a:spcBef>
                <a:spcPts val="0"/>
              </a:spcBef>
              <a:spcAft>
                <a:spcPts val="0"/>
              </a:spcAft>
              <a:buClr>
                <a:schemeClr val="lt1"/>
              </a:buClr>
              <a:buSzPts val="1400"/>
              <a:buChar char="■"/>
              <a:defRPr>
                <a:solidFill>
                  <a:schemeClr val="lt1"/>
                </a:solidFill>
              </a:defRPr>
            </a:lvl9pPr>
          </a:lstStyle>
          <a:p/>
        </p:txBody>
      </p:sp>
      <p:sp>
        <p:nvSpPr>
          <p:cNvPr id="60" name="Google Shape;60;p30"/>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4"/>
        </a:solidFill>
      </p:bgPr>
    </p:bg>
    <p:spTree>
      <p:nvGrpSpPr>
        <p:cNvPr id="61" name="Shape 61"/>
        <p:cNvGrpSpPr/>
        <p:nvPr/>
      </p:nvGrpSpPr>
      <p:grpSpPr>
        <a:xfrm>
          <a:off x="0" y="0"/>
          <a:ext cx="0" cy="0"/>
          <a:chOff x="0" y="0"/>
          <a:chExt cx="0" cy="0"/>
        </a:xfrm>
      </p:grpSpPr>
      <p:sp>
        <p:nvSpPr>
          <p:cNvPr id="62" name="Google Shape;62;p33"/>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5" name="Shape 15"/>
        <p:cNvGrpSpPr/>
        <p:nvPr/>
      </p:nvGrpSpPr>
      <p:grpSpPr>
        <a:xfrm>
          <a:off x="0" y="0"/>
          <a:ext cx="0" cy="0"/>
          <a:chOff x="0" y="0"/>
          <a:chExt cx="0" cy="0"/>
        </a:xfrm>
      </p:grpSpPr>
      <p:sp>
        <p:nvSpPr>
          <p:cNvPr id="16" name="Google Shape;16;p24"/>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 name="Google Shape;17;p24"/>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 name="Google Shape;18;p24"/>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3200"/>
              <a:buNone/>
              <a:defRPr/>
            </a:lvl1pPr>
            <a:lvl2pPr lvl="1" algn="l">
              <a:lnSpc>
                <a:spcPct val="100000"/>
              </a:lnSpc>
              <a:spcBef>
                <a:spcPts val="0"/>
              </a:spcBef>
              <a:spcAft>
                <a:spcPts val="0"/>
              </a:spcAft>
              <a:buSzPts val="3200"/>
              <a:buNone/>
              <a:defRPr/>
            </a:lvl2pPr>
            <a:lvl3pPr lvl="2" algn="l">
              <a:lnSpc>
                <a:spcPct val="100000"/>
              </a:lnSpc>
              <a:spcBef>
                <a:spcPts val="0"/>
              </a:spcBef>
              <a:spcAft>
                <a:spcPts val="0"/>
              </a:spcAft>
              <a:buSzPts val="3200"/>
              <a:buNone/>
              <a:defRPr/>
            </a:lvl3pPr>
            <a:lvl4pPr lvl="3" algn="l">
              <a:lnSpc>
                <a:spcPct val="100000"/>
              </a:lnSpc>
              <a:spcBef>
                <a:spcPts val="0"/>
              </a:spcBef>
              <a:spcAft>
                <a:spcPts val="0"/>
              </a:spcAft>
              <a:buSzPts val="3200"/>
              <a:buNone/>
              <a:defRPr/>
            </a:lvl4pPr>
            <a:lvl5pPr lvl="4" algn="l">
              <a:lnSpc>
                <a:spcPct val="100000"/>
              </a:lnSpc>
              <a:spcBef>
                <a:spcPts val="0"/>
              </a:spcBef>
              <a:spcAft>
                <a:spcPts val="0"/>
              </a:spcAft>
              <a:buSzPts val="3200"/>
              <a:buNone/>
              <a:defRPr/>
            </a:lvl5pPr>
            <a:lvl6pPr lvl="5" algn="l">
              <a:lnSpc>
                <a:spcPct val="100000"/>
              </a:lnSpc>
              <a:spcBef>
                <a:spcPts val="0"/>
              </a:spcBef>
              <a:spcAft>
                <a:spcPts val="0"/>
              </a:spcAft>
              <a:buSzPts val="3200"/>
              <a:buNone/>
              <a:defRPr/>
            </a:lvl6pPr>
            <a:lvl7pPr lvl="6" algn="l">
              <a:lnSpc>
                <a:spcPct val="100000"/>
              </a:lnSpc>
              <a:spcBef>
                <a:spcPts val="0"/>
              </a:spcBef>
              <a:spcAft>
                <a:spcPts val="0"/>
              </a:spcAft>
              <a:buSzPts val="3200"/>
              <a:buNone/>
              <a:defRPr/>
            </a:lvl7pPr>
            <a:lvl8pPr lvl="7" algn="l">
              <a:lnSpc>
                <a:spcPct val="100000"/>
              </a:lnSpc>
              <a:spcBef>
                <a:spcPts val="0"/>
              </a:spcBef>
              <a:spcAft>
                <a:spcPts val="0"/>
              </a:spcAft>
              <a:buSzPts val="3200"/>
              <a:buNone/>
              <a:defRPr/>
            </a:lvl8pPr>
            <a:lvl9pPr lvl="8" algn="l">
              <a:lnSpc>
                <a:spcPct val="100000"/>
              </a:lnSpc>
              <a:spcBef>
                <a:spcPts val="0"/>
              </a:spcBef>
              <a:spcAft>
                <a:spcPts val="0"/>
              </a:spcAft>
              <a:buSzPts val="3200"/>
              <a:buNone/>
              <a:defRPr/>
            </a:lvl9pPr>
          </a:lstStyle>
          <a:p/>
        </p:txBody>
      </p:sp>
      <p:sp>
        <p:nvSpPr>
          <p:cNvPr id="19" name="Google Shape;19;p24"/>
          <p:cNvSpPr txBox="1"/>
          <p:nvPr>
            <p:ph idx="1" type="body"/>
          </p:nvPr>
        </p:nvSpPr>
        <p:spPr>
          <a:xfrm>
            <a:off x="471900" y="1919075"/>
            <a:ext cx="3999900" cy="27102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Clr>
                <a:srgbClr val="434343"/>
              </a:buClr>
              <a:buSzPts val="1400"/>
              <a:buChar char="●"/>
              <a:defRPr sz="1400">
                <a:solidFill>
                  <a:srgbClr val="434343"/>
                </a:solidFill>
              </a:defRPr>
            </a:lvl1pPr>
            <a:lvl2pPr indent="-304800" lvl="1" marL="914400" algn="l">
              <a:lnSpc>
                <a:spcPct val="115000"/>
              </a:lnSpc>
              <a:spcBef>
                <a:spcPts val="0"/>
              </a:spcBef>
              <a:spcAft>
                <a:spcPts val="0"/>
              </a:spcAft>
              <a:buClr>
                <a:srgbClr val="434343"/>
              </a:buClr>
              <a:buSzPts val="1200"/>
              <a:buChar char="○"/>
              <a:defRPr sz="1200">
                <a:solidFill>
                  <a:srgbClr val="434343"/>
                </a:solidFill>
              </a:defRPr>
            </a:lvl2pPr>
            <a:lvl3pPr indent="-304800" lvl="2" marL="1371600" algn="l">
              <a:lnSpc>
                <a:spcPct val="115000"/>
              </a:lnSpc>
              <a:spcBef>
                <a:spcPts val="0"/>
              </a:spcBef>
              <a:spcAft>
                <a:spcPts val="0"/>
              </a:spcAft>
              <a:buClr>
                <a:srgbClr val="434343"/>
              </a:buClr>
              <a:buSzPts val="1200"/>
              <a:buChar char="■"/>
              <a:defRPr sz="1200">
                <a:solidFill>
                  <a:srgbClr val="434343"/>
                </a:solidFill>
              </a:defRPr>
            </a:lvl3pPr>
            <a:lvl4pPr indent="-304800" lvl="3" marL="1828800" algn="l">
              <a:lnSpc>
                <a:spcPct val="115000"/>
              </a:lnSpc>
              <a:spcBef>
                <a:spcPts val="0"/>
              </a:spcBef>
              <a:spcAft>
                <a:spcPts val="0"/>
              </a:spcAft>
              <a:buClr>
                <a:srgbClr val="434343"/>
              </a:buClr>
              <a:buSzPts val="1200"/>
              <a:buChar char="●"/>
              <a:defRPr sz="1200">
                <a:solidFill>
                  <a:srgbClr val="434343"/>
                </a:solidFill>
              </a:defRPr>
            </a:lvl4pPr>
            <a:lvl5pPr indent="-304800" lvl="4" marL="2286000" algn="l">
              <a:lnSpc>
                <a:spcPct val="115000"/>
              </a:lnSpc>
              <a:spcBef>
                <a:spcPts val="0"/>
              </a:spcBef>
              <a:spcAft>
                <a:spcPts val="0"/>
              </a:spcAft>
              <a:buClr>
                <a:srgbClr val="434343"/>
              </a:buClr>
              <a:buSzPts val="1200"/>
              <a:buChar char="○"/>
              <a:defRPr sz="1200">
                <a:solidFill>
                  <a:srgbClr val="434343"/>
                </a:solidFill>
              </a:defRPr>
            </a:lvl5pPr>
            <a:lvl6pPr indent="-304800" lvl="5" marL="2743200" algn="l">
              <a:lnSpc>
                <a:spcPct val="115000"/>
              </a:lnSpc>
              <a:spcBef>
                <a:spcPts val="0"/>
              </a:spcBef>
              <a:spcAft>
                <a:spcPts val="0"/>
              </a:spcAft>
              <a:buClr>
                <a:srgbClr val="434343"/>
              </a:buClr>
              <a:buSzPts val="1200"/>
              <a:buChar char="■"/>
              <a:defRPr sz="1200">
                <a:solidFill>
                  <a:srgbClr val="434343"/>
                </a:solidFill>
              </a:defRPr>
            </a:lvl6pPr>
            <a:lvl7pPr indent="-304800" lvl="6" marL="3200400" algn="l">
              <a:lnSpc>
                <a:spcPct val="115000"/>
              </a:lnSpc>
              <a:spcBef>
                <a:spcPts val="0"/>
              </a:spcBef>
              <a:spcAft>
                <a:spcPts val="0"/>
              </a:spcAft>
              <a:buClr>
                <a:srgbClr val="434343"/>
              </a:buClr>
              <a:buSzPts val="1200"/>
              <a:buChar char="●"/>
              <a:defRPr sz="1200">
                <a:solidFill>
                  <a:srgbClr val="434343"/>
                </a:solidFill>
              </a:defRPr>
            </a:lvl7pPr>
            <a:lvl8pPr indent="-304800" lvl="7" marL="3657600" algn="l">
              <a:lnSpc>
                <a:spcPct val="115000"/>
              </a:lnSpc>
              <a:spcBef>
                <a:spcPts val="0"/>
              </a:spcBef>
              <a:spcAft>
                <a:spcPts val="0"/>
              </a:spcAft>
              <a:buClr>
                <a:srgbClr val="434343"/>
              </a:buClr>
              <a:buSzPts val="1200"/>
              <a:buChar char="○"/>
              <a:defRPr sz="1200">
                <a:solidFill>
                  <a:srgbClr val="434343"/>
                </a:solidFill>
              </a:defRPr>
            </a:lvl8pPr>
            <a:lvl9pPr indent="-304800" lvl="8" marL="4114800" algn="l">
              <a:lnSpc>
                <a:spcPct val="115000"/>
              </a:lnSpc>
              <a:spcBef>
                <a:spcPts val="0"/>
              </a:spcBef>
              <a:spcAft>
                <a:spcPts val="0"/>
              </a:spcAft>
              <a:buClr>
                <a:srgbClr val="434343"/>
              </a:buClr>
              <a:buSzPts val="1200"/>
              <a:buChar char="■"/>
              <a:defRPr sz="1200">
                <a:solidFill>
                  <a:srgbClr val="434343"/>
                </a:solidFill>
              </a:defRPr>
            </a:lvl9pPr>
          </a:lstStyle>
          <a:p/>
        </p:txBody>
      </p:sp>
      <p:sp>
        <p:nvSpPr>
          <p:cNvPr id="20" name="Google Shape;20;p24"/>
          <p:cNvSpPr txBox="1"/>
          <p:nvPr>
            <p:ph idx="2" type="body"/>
          </p:nvPr>
        </p:nvSpPr>
        <p:spPr>
          <a:xfrm>
            <a:off x="4694250" y="1919075"/>
            <a:ext cx="3999900" cy="27102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1" name="Google Shape;21;p24"/>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2" name="Shape 22"/>
        <p:cNvGrpSpPr/>
        <p:nvPr/>
      </p:nvGrpSpPr>
      <p:grpSpPr>
        <a:xfrm>
          <a:off x="0" y="0"/>
          <a:ext cx="0" cy="0"/>
          <a:chOff x="0" y="0"/>
          <a:chExt cx="0" cy="0"/>
        </a:xfrm>
      </p:grpSpPr>
      <p:sp>
        <p:nvSpPr>
          <p:cNvPr id="23" name="Google Shape;23;p26"/>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 name="Google Shape;24;p26"/>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 name="Google Shape;25;p26"/>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3200"/>
              <a:buNone/>
              <a:defRPr/>
            </a:lvl1pPr>
            <a:lvl2pPr lvl="1" algn="l">
              <a:lnSpc>
                <a:spcPct val="100000"/>
              </a:lnSpc>
              <a:spcBef>
                <a:spcPts val="0"/>
              </a:spcBef>
              <a:spcAft>
                <a:spcPts val="0"/>
              </a:spcAft>
              <a:buSzPts val="3200"/>
              <a:buNone/>
              <a:defRPr/>
            </a:lvl2pPr>
            <a:lvl3pPr lvl="2" algn="l">
              <a:lnSpc>
                <a:spcPct val="100000"/>
              </a:lnSpc>
              <a:spcBef>
                <a:spcPts val="0"/>
              </a:spcBef>
              <a:spcAft>
                <a:spcPts val="0"/>
              </a:spcAft>
              <a:buSzPts val="3200"/>
              <a:buNone/>
              <a:defRPr/>
            </a:lvl3pPr>
            <a:lvl4pPr lvl="3" algn="l">
              <a:lnSpc>
                <a:spcPct val="100000"/>
              </a:lnSpc>
              <a:spcBef>
                <a:spcPts val="0"/>
              </a:spcBef>
              <a:spcAft>
                <a:spcPts val="0"/>
              </a:spcAft>
              <a:buSzPts val="3200"/>
              <a:buNone/>
              <a:defRPr/>
            </a:lvl4pPr>
            <a:lvl5pPr lvl="4" algn="l">
              <a:lnSpc>
                <a:spcPct val="100000"/>
              </a:lnSpc>
              <a:spcBef>
                <a:spcPts val="0"/>
              </a:spcBef>
              <a:spcAft>
                <a:spcPts val="0"/>
              </a:spcAft>
              <a:buSzPts val="3200"/>
              <a:buNone/>
              <a:defRPr/>
            </a:lvl5pPr>
            <a:lvl6pPr lvl="5" algn="l">
              <a:lnSpc>
                <a:spcPct val="100000"/>
              </a:lnSpc>
              <a:spcBef>
                <a:spcPts val="0"/>
              </a:spcBef>
              <a:spcAft>
                <a:spcPts val="0"/>
              </a:spcAft>
              <a:buSzPts val="3200"/>
              <a:buNone/>
              <a:defRPr/>
            </a:lvl6pPr>
            <a:lvl7pPr lvl="6" algn="l">
              <a:lnSpc>
                <a:spcPct val="100000"/>
              </a:lnSpc>
              <a:spcBef>
                <a:spcPts val="0"/>
              </a:spcBef>
              <a:spcAft>
                <a:spcPts val="0"/>
              </a:spcAft>
              <a:buSzPts val="3200"/>
              <a:buNone/>
              <a:defRPr/>
            </a:lvl7pPr>
            <a:lvl8pPr lvl="7" algn="l">
              <a:lnSpc>
                <a:spcPct val="100000"/>
              </a:lnSpc>
              <a:spcBef>
                <a:spcPts val="0"/>
              </a:spcBef>
              <a:spcAft>
                <a:spcPts val="0"/>
              </a:spcAft>
              <a:buSzPts val="3200"/>
              <a:buNone/>
              <a:defRPr/>
            </a:lvl8pPr>
            <a:lvl9pPr lvl="8" algn="l">
              <a:lnSpc>
                <a:spcPct val="100000"/>
              </a:lnSpc>
              <a:spcBef>
                <a:spcPts val="0"/>
              </a:spcBef>
              <a:spcAft>
                <a:spcPts val="0"/>
              </a:spcAft>
              <a:buSzPts val="3200"/>
              <a:buNone/>
              <a:defRPr/>
            </a:lvl9pPr>
          </a:lstStyle>
          <a:p/>
        </p:txBody>
      </p:sp>
      <p:sp>
        <p:nvSpPr>
          <p:cNvPr id="26" name="Google Shape;26;p26"/>
          <p:cNvSpPr txBox="1"/>
          <p:nvPr>
            <p:ph idx="1" type="body"/>
          </p:nvPr>
        </p:nvSpPr>
        <p:spPr>
          <a:xfrm>
            <a:off x="471900" y="1919075"/>
            <a:ext cx="8222100" cy="27102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Clr>
                <a:srgbClr val="434343"/>
              </a:buClr>
              <a:buSzPts val="1800"/>
              <a:buChar char="●"/>
              <a:defRPr>
                <a:solidFill>
                  <a:srgbClr val="434343"/>
                </a:solidFill>
              </a:defRPr>
            </a:lvl1pPr>
            <a:lvl2pPr indent="-317500" lvl="1" marL="914400" algn="l">
              <a:lnSpc>
                <a:spcPct val="115000"/>
              </a:lnSpc>
              <a:spcBef>
                <a:spcPts val="0"/>
              </a:spcBef>
              <a:spcAft>
                <a:spcPts val="0"/>
              </a:spcAft>
              <a:buClr>
                <a:srgbClr val="434343"/>
              </a:buClr>
              <a:buSzPts val="1400"/>
              <a:buChar char="○"/>
              <a:defRPr>
                <a:solidFill>
                  <a:srgbClr val="434343"/>
                </a:solidFill>
              </a:defRPr>
            </a:lvl2pPr>
            <a:lvl3pPr indent="-317500" lvl="2" marL="1371600" algn="l">
              <a:lnSpc>
                <a:spcPct val="115000"/>
              </a:lnSpc>
              <a:spcBef>
                <a:spcPts val="0"/>
              </a:spcBef>
              <a:spcAft>
                <a:spcPts val="0"/>
              </a:spcAft>
              <a:buClr>
                <a:srgbClr val="434343"/>
              </a:buClr>
              <a:buSzPts val="1400"/>
              <a:buChar char="■"/>
              <a:defRPr>
                <a:solidFill>
                  <a:srgbClr val="434343"/>
                </a:solidFill>
              </a:defRPr>
            </a:lvl3pPr>
            <a:lvl4pPr indent="-317500" lvl="3" marL="1828800" algn="l">
              <a:lnSpc>
                <a:spcPct val="115000"/>
              </a:lnSpc>
              <a:spcBef>
                <a:spcPts val="0"/>
              </a:spcBef>
              <a:spcAft>
                <a:spcPts val="0"/>
              </a:spcAft>
              <a:buClr>
                <a:srgbClr val="434343"/>
              </a:buClr>
              <a:buSzPts val="1400"/>
              <a:buChar char="●"/>
              <a:defRPr>
                <a:solidFill>
                  <a:srgbClr val="434343"/>
                </a:solidFill>
              </a:defRPr>
            </a:lvl4pPr>
            <a:lvl5pPr indent="-317500" lvl="4" marL="2286000" algn="l">
              <a:lnSpc>
                <a:spcPct val="115000"/>
              </a:lnSpc>
              <a:spcBef>
                <a:spcPts val="0"/>
              </a:spcBef>
              <a:spcAft>
                <a:spcPts val="0"/>
              </a:spcAft>
              <a:buClr>
                <a:srgbClr val="434343"/>
              </a:buClr>
              <a:buSzPts val="1400"/>
              <a:buChar char="○"/>
              <a:defRPr>
                <a:solidFill>
                  <a:srgbClr val="434343"/>
                </a:solidFill>
              </a:defRPr>
            </a:lvl5pPr>
            <a:lvl6pPr indent="-317500" lvl="5" marL="2743200" algn="l">
              <a:lnSpc>
                <a:spcPct val="115000"/>
              </a:lnSpc>
              <a:spcBef>
                <a:spcPts val="0"/>
              </a:spcBef>
              <a:spcAft>
                <a:spcPts val="0"/>
              </a:spcAft>
              <a:buClr>
                <a:srgbClr val="434343"/>
              </a:buClr>
              <a:buSzPts val="1400"/>
              <a:buChar char="■"/>
              <a:defRPr>
                <a:solidFill>
                  <a:srgbClr val="434343"/>
                </a:solidFill>
              </a:defRPr>
            </a:lvl6pPr>
            <a:lvl7pPr indent="-317500" lvl="6" marL="3200400" algn="l">
              <a:lnSpc>
                <a:spcPct val="115000"/>
              </a:lnSpc>
              <a:spcBef>
                <a:spcPts val="0"/>
              </a:spcBef>
              <a:spcAft>
                <a:spcPts val="0"/>
              </a:spcAft>
              <a:buClr>
                <a:srgbClr val="434343"/>
              </a:buClr>
              <a:buSzPts val="1400"/>
              <a:buChar char="●"/>
              <a:defRPr>
                <a:solidFill>
                  <a:srgbClr val="434343"/>
                </a:solidFill>
              </a:defRPr>
            </a:lvl7pPr>
            <a:lvl8pPr indent="-317500" lvl="7" marL="3657600" algn="l">
              <a:lnSpc>
                <a:spcPct val="115000"/>
              </a:lnSpc>
              <a:spcBef>
                <a:spcPts val="0"/>
              </a:spcBef>
              <a:spcAft>
                <a:spcPts val="0"/>
              </a:spcAft>
              <a:buClr>
                <a:srgbClr val="434343"/>
              </a:buClr>
              <a:buSzPts val="1400"/>
              <a:buChar char="○"/>
              <a:defRPr>
                <a:solidFill>
                  <a:srgbClr val="434343"/>
                </a:solidFill>
              </a:defRPr>
            </a:lvl8pPr>
            <a:lvl9pPr indent="-317500" lvl="8" marL="4114800" algn="l">
              <a:lnSpc>
                <a:spcPct val="115000"/>
              </a:lnSpc>
              <a:spcBef>
                <a:spcPts val="0"/>
              </a:spcBef>
              <a:spcAft>
                <a:spcPts val="0"/>
              </a:spcAft>
              <a:buClr>
                <a:srgbClr val="434343"/>
              </a:buClr>
              <a:buSzPts val="1400"/>
              <a:buChar char="■"/>
              <a:defRPr>
                <a:solidFill>
                  <a:srgbClr val="434343"/>
                </a:solidFill>
              </a:defRPr>
            </a:lvl9pPr>
          </a:lstStyle>
          <a:p/>
        </p:txBody>
      </p:sp>
      <p:sp>
        <p:nvSpPr>
          <p:cNvPr id="27" name="Google Shape;27;p26"/>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8" name="Shape 28"/>
        <p:cNvGrpSpPr/>
        <p:nvPr/>
      </p:nvGrpSpPr>
      <p:grpSpPr>
        <a:xfrm>
          <a:off x="0" y="0"/>
          <a:ext cx="0" cy="0"/>
          <a:chOff x="0" y="0"/>
          <a:chExt cx="0" cy="0"/>
        </a:xfrm>
      </p:grpSpPr>
      <p:sp>
        <p:nvSpPr>
          <p:cNvPr id="29" name="Google Shape;29;p25"/>
          <p:cNvSpPr txBox="1"/>
          <p:nvPr>
            <p:ph type="title"/>
          </p:nvPr>
        </p:nvSpPr>
        <p:spPr>
          <a:xfrm>
            <a:off x="460950" y="2065350"/>
            <a:ext cx="8222100" cy="1012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SzPts val="4200"/>
              <a:buNone/>
              <a:defRPr sz="4200"/>
            </a:lvl2pPr>
            <a:lvl3pPr lvl="2" algn="l">
              <a:lnSpc>
                <a:spcPct val="100000"/>
              </a:lnSpc>
              <a:spcBef>
                <a:spcPts val="0"/>
              </a:spcBef>
              <a:spcAft>
                <a:spcPts val="0"/>
              </a:spcAft>
              <a:buSzPts val="4200"/>
              <a:buNone/>
              <a:defRPr sz="4200"/>
            </a:lvl3pPr>
            <a:lvl4pPr lvl="3" algn="l">
              <a:lnSpc>
                <a:spcPct val="100000"/>
              </a:lnSpc>
              <a:spcBef>
                <a:spcPts val="0"/>
              </a:spcBef>
              <a:spcAft>
                <a:spcPts val="0"/>
              </a:spcAft>
              <a:buSzPts val="4200"/>
              <a:buNone/>
              <a:defRPr sz="4200"/>
            </a:lvl4pPr>
            <a:lvl5pPr lvl="4" algn="l">
              <a:lnSpc>
                <a:spcPct val="100000"/>
              </a:lnSpc>
              <a:spcBef>
                <a:spcPts val="0"/>
              </a:spcBef>
              <a:spcAft>
                <a:spcPts val="0"/>
              </a:spcAft>
              <a:buSzPts val="4200"/>
              <a:buNone/>
              <a:defRPr sz="4200"/>
            </a:lvl5pPr>
            <a:lvl6pPr lvl="5" algn="l">
              <a:lnSpc>
                <a:spcPct val="100000"/>
              </a:lnSpc>
              <a:spcBef>
                <a:spcPts val="0"/>
              </a:spcBef>
              <a:spcAft>
                <a:spcPts val="0"/>
              </a:spcAft>
              <a:buSzPts val="4200"/>
              <a:buNone/>
              <a:defRPr sz="4200"/>
            </a:lvl6pPr>
            <a:lvl7pPr lvl="6" algn="l">
              <a:lnSpc>
                <a:spcPct val="100000"/>
              </a:lnSpc>
              <a:spcBef>
                <a:spcPts val="0"/>
              </a:spcBef>
              <a:spcAft>
                <a:spcPts val="0"/>
              </a:spcAft>
              <a:buSzPts val="4200"/>
              <a:buNone/>
              <a:defRPr sz="4200"/>
            </a:lvl7pPr>
            <a:lvl8pPr lvl="7" algn="l">
              <a:lnSpc>
                <a:spcPct val="100000"/>
              </a:lnSpc>
              <a:spcBef>
                <a:spcPts val="0"/>
              </a:spcBef>
              <a:spcAft>
                <a:spcPts val="0"/>
              </a:spcAft>
              <a:buSzPts val="4200"/>
              <a:buNone/>
              <a:defRPr sz="4200"/>
            </a:lvl8pPr>
            <a:lvl9pPr lvl="8" algn="l">
              <a:lnSpc>
                <a:spcPct val="100000"/>
              </a:lnSpc>
              <a:spcBef>
                <a:spcPts val="0"/>
              </a:spcBef>
              <a:spcAft>
                <a:spcPts val="0"/>
              </a:spcAft>
              <a:buSzPts val="4200"/>
              <a:buNone/>
              <a:defRPr sz="4200"/>
            </a:lvl9pPr>
          </a:lstStyle>
          <a:p/>
        </p:txBody>
      </p:sp>
      <p:sp>
        <p:nvSpPr>
          <p:cNvPr id="30" name="Google Shape;30;p25"/>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4"/>
        </a:solidFill>
      </p:bgPr>
    </p:bg>
    <p:spTree>
      <p:nvGrpSpPr>
        <p:cNvPr id="31" name="Shape 31"/>
        <p:cNvGrpSpPr/>
        <p:nvPr/>
      </p:nvGrpSpPr>
      <p:grpSpPr>
        <a:xfrm>
          <a:off x="0" y="0"/>
          <a:ext cx="0" cy="0"/>
          <a:chOff x="0" y="0"/>
          <a:chExt cx="0" cy="0"/>
        </a:xfrm>
      </p:grpSpPr>
      <p:sp>
        <p:nvSpPr>
          <p:cNvPr id="32" name="Google Shape;32;p32"/>
          <p:cNvSpPr txBox="1"/>
          <p:nvPr>
            <p:ph hasCustomPrompt="1" type="title"/>
          </p:nvPr>
        </p:nvSpPr>
        <p:spPr>
          <a:xfrm>
            <a:off x="475500" y="1258525"/>
            <a:ext cx="8222100" cy="19635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Clr>
                <a:srgbClr val="000000"/>
              </a:buClr>
              <a:buSzPts val="12000"/>
              <a:buNone/>
              <a:defRPr sz="12000">
                <a:solidFill>
                  <a:srgbClr val="000000"/>
                </a:solidFill>
              </a:defRPr>
            </a:lvl1pPr>
            <a:lvl2pPr lvl="1" algn="ctr">
              <a:lnSpc>
                <a:spcPct val="100000"/>
              </a:lnSpc>
              <a:spcBef>
                <a:spcPts val="0"/>
              </a:spcBef>
              <a:spcAft>
                <a:spcPts val="0"/>
              </a:spcAft>
              <a:buClr>
                <a:schemeClr val="dk2"/>
              </a:buClr>
              <a:buSzPts val="12000"/>
              <a:buNone/>
              <a:defRPr sz="12000">
                <a:solidFill>
                  <a:schemeClr val="dk2"/>
                </a:solidFill>
              </a:defRPr>
            </a:lvl2pPr>
            <a:lvl3pPr lvl="2" algn="ctr">
              <a:lnSpc>
                <a:spcPct val="100000"/>
              </a:lnSpc>
              <a:spcBef>
                <a:spcPts val="0"/>
              </a:spcBef>
              <a:spcAft>
                <a:spcPts val="0"/>
              </a:spcAft>
              <a:buClr>
                <a:schemeClr val="dk2"/>
              </a:buClr>
              <a:buSzPts val="12000"/>
              <a:buNone/>
              <a:defRPr sz="12000">
                <a:solidFill>
                  <a:schemeClr val="dk2"/>
                </a:solidFill>
              </a:defRPr>
            </a:lvl3pPr>
            <a:lvl4pPr lvl="3" algn="ctr">
              <a:lnSpc>
                <a:spcPct val="100000"/>
              </a:lnSpc>
              <a:spcBef>
                <a:spcPts val="0"/>
              </a:spcBef>
              <a:spcAft>
                <a:spcPts val="0"/>
              </a:spcAft>
              <a:buClr>
                <a:schemeClr val="dk2"/>
              </a:buClr>
              <a:buSzPts val="12000"/>
              <a:buNone/>
              <a:defRPr sz="12000">
                <a:solidFill>
                  <a:schemeClr val="dk2"/>
                </a:solidFill>
              </a:defRPr>
            </a:lvl4pPr>
            <a:lvl5pPr lvl="4" algn="ctr">
              <a:lnSpc>
                <a:spcPct val="100000"/>
              </a:lnSpc>
              <a:spcBef>
                <a:spcPts val="0"/>
              </a:spcBef>
              <a:spcAft>
                <a:spcPts val="0"/>
              </a:spcAft>
              <a:buClr>
                <a:schemeClr val="dk2"/>
              </a:buClr>
              <a:buSzPts val="12000"/>
              <a:buNone/>
              <a:defRPr sz="12000">
                <a:solidFill>
                  <a:schemeClr val="dk2"/>
                </a:solidFill>
              </a:defRPr>
            </a:lvl5pPr>
            <a:lvl6pPr lvl="5" algn="ctr">
              <a:lnSpc>
                <a:spcPct val="100000"/>
              </a:lnSpc>
              <a:spcBef>
                <a:spcPts val="0"/>
              </a:spcBef>
              <a:spcAft>
                <a:spcPts val="0"/>
              </a:spcAft>
              <a:buClr>
                <a:schemeClr val="dk2"/>
              </a:buClr>
              <a:buSzPts val="12000"/>
              <a:buNone/>
              <a:defRPr sz="12000">
                <a:solidFill>
                  <a:schemeClr val="dk2"/>
                </a:solidFill>
              </a:defRPr>
            </a:lvl6pPr>
            <a:lvl7pPr lvl="6" algn="ctr">
              <a:lnSpc>
                <a:spcPct val="100000"/>
              </a:lnSpc>
              <a:spcBef>
                <a:spcPts val="0"/>
              </a:spcBef>
              <a:spcAft>
                <a:spcPts val="0"/>
              </a:spcAft>
              <a:buClr>
                <a:schemeClr val="dk2"/>
              </a:buClr>
              <a:buSzPts val="12000"/>
              <a:buNone/>
              <a:defRPr sz="12000">
                <a:solidFill>
                  <a:schemeClr val="dk2"/>
                </a:solidFill>
              </a:defRPr>
            </a:lvl7pPr>
            <a:lvl8pPr lvl="7" algn="ctr">
              <a:lnSpc>
                <a:spcPct val="100000"/>
              </a:lnSpc>
              <a:spcBef>
                <a:spcPts val="0"/>
              </a:spcBef>
              <a:spcAft>
                <a:spcPts val="0"/>
              </a:spcAft>
              <a:buClr>
                <a:schemeClr val="dk2"/>
              </a:buClr>
              <a:buSzPts val="12000"/>
              <a:buNone/>
              <a:defRPr sz="12000">
                <a:solidFill>
                  <a:schemeClr val="dk2"/>
                </a:solidFill>
              </a:defRPr>
            </a:lvl8pPr>
            <a:lvl9pPr lvl="8" algn="ctr">
              <a:lnSpc>
                <a:spcPct val="100000"/>
              </a:lnSpc>
              <a:spcBef>
                <a:spcPts val="0"/>
              </a:spcBef>
              <a:spcAft>
                <a:spcPts val="0"/>
              </a:spcAft>
              <a:buClr>
                <a:schemeClr val="dk2"/>
              </a:buClr>
              <a:buSzPts val="12000"/>
              <a:buNone/>
              <a:defRPr sz="12000">
                <a:solidFill>
                  <a:schemeClr val="dk2"/>
                </a:solidFill>
              </a:defRPr>
            </a:lvl9pPr>
          </a:lstStyle>
          <a:p>
            <a:r>
              <a:t>xx%</a:t>
            </a:r>
          </a:p>
        </p:txBody>
      </p:sp>
      <p:sp>
        <p:nvSpPr>
          <p:cNvPr id="33" name="Google Shape;33;p32"/>
          <p:cNvSpPr txBox="1"/>
          <p:nvPr>
            <p:ph idx="1" type="body"/>
          </p:nvPr>
        </p:nvSpPr>
        <p:spPr>
          <a:xfrm>
            <a:off x="475500" y="3304625"/>
            <a:ext cx="8222100" cy="1300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34" name="Google Shape;34;p32"/>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5" name="Shape 35"/>
        <p:cNvGrpSpPr/>
        <p:nvPr/>
      </p:nvGrpSpPr>
      <p:grpSpPr>
        <a:xfrm>
          <a:off x="0" y="0"/>
          <a:ext cx="0" cy="0"/>
          <a:chOff x="0" y="0"/>
          <a:chExt cx="0" cy="0"/>
        </a:xfrm>
      </p:grpSpPr>
      <p:sp>
        <p:nvSpPr>
          <p:cNvPr id="36" name="Google Shape;36;p31"/>
          <p:cNvSpPr txBox="1"/>
          <p:nvPr/>
        </p:nvSpPr>
        <p:spPr>
          <a:xfrm flipH="1" rot="10800000">
            <a:off x="0" y="0"/>
            <a:ext cx="9144000" cy="46959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Google Shape;37;p31"/>
          <p:cNvSpPr/>
          <p:nvPr/>
        </p:nvSpPr>
        <p:spPr>
          <a:xfrm flipH="1" rot="10800000">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 name="Google Shape;38;p31"/>
          <p:cNvSpPr txBox="1"/>
          <p:nvPr>
            <p:ph idx="1" type="body"/>
          </p:nvPr>
        </p:nvSpPr>
        <p:spPr>
          <a:xfrm>
            <a:off x="57150" y="4696825"/>
            <a:ext cx="8382000" cy="4467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Clr>
                <a:srgbClr val="FFFF00"/>
              </a:buClr>
              <a:buSzPts val="1200"/>
              <a:buNone/>
              <a:defRPr sz="1200">
                <a:solidFill>
                  <a:srgbClr val="FFFF00"/>
                </a:solidFill>
              </a:defRPr>
            </a:lvl1pPr>
          </a:lstStyle>
          <a:p/>
        </p:txBody>
      </p:sp>
      <p:sp>
        <p:nvSpPr>
          <p:cNvPr id="39" name="Google Shape;39;p31"/>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27"/>
          <p:cNvSpPr/>
          <p:nvPr/>
        </p:nvSpPr>
        <p:spPr>
          <a:xfrm flipH="1" rot="10800000">
            <a:off x="0" y="656400"/>
            <a:ext cx="9144000" cy="4487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 name="Google Shape;42;p27"/>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 name="Google Shape;43;p27"/>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1800"/>
              <a:buNone/>
              <a:defRPr sz="1800"/>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p:txBody>
      </p:sp>
      <p:sp>
        <p:nvSpPr>
          <p:cNvPr id="44" name="Google Shape;44;p27"/>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5" name="Shape 45"/>
        <p:cNvGrpSpPr/>
        <p:nvPr/>
      </p:nvGrpSpPr>
      <p:grpSpPr>
        <a:xfrm>
          <a:off x="0" y="0"/>
          <a:ext cx="0" cy="0"/>
          <a:chOff x="0" y="0"/>
          <a:chExt cx="0" cy="0"/>
        </a:xfrm>
      </p:grpSpPr>
      <p:sp>
        <p:nvSpPr>
          <p:cNvPr id="46" name="Google Shape;46;p28"/>
          <p:cNvSpPr txBox="1"/>
          <p:nvPr/>
        </p:nvSpPr>
        <p:spPr>
          <a:xfrm flipH="1" rot="10800000">
            <a:off x="3276600" y="25"/>
            <a:ext cx="58674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 name="Google Shape;47;p28"/>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 name="Google Shape;48;p28"/>
          <p:cNvSpPr txBox="1"/>
          <p:nvPr>
            <p:ph type="title"/>
          </p:nvPr>
        </p:nvSpPr>
        <p:spPr>
          <a:xfrm>
            <a:off x="226078" y="357800"/>
            <a:ext cx="2808000" cy="9534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49" name="Google Shape;49;p28"/>
          <p:cNvSpPr txBox="1"/>
          <p:nvPr>
            <p:ph idx="1" type="body"/>
          </p:nvPr>
        </p:nvSpPr>
        <p:spPr>
          <a:xfrm>
            <a:off x="226075" y="1465800"/>
            <a:ext cx="2808000" cy="31635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Clr>
                <a:schemeClr val="lt1"/>
              </a:buClr>
              <a:buSzPts val="1200"/>
              <a:buChar char="●"/>
              <a:defRPr sz="1200">
                <a:solidFill>
                  <a:schemeClr val="lt1"/>
                </a:solidFill>
              </a:defRPr>
            </a:lvl1pPr>
            <a:lvl2pPr indent="-304800" lvl="1" marL="914400" algn="l">
              <a:lnSpc>
                <a:spcPct val="115000"/>
              </a:lnSpc>
              <a:spcBef>
                <a:spcPts val="0"/>
              </a:spcBef>
              <a:spcAft>
                <a:spcPts val="0"/>
              </a:spcAft>
              <a:buClr>
                <a:schemeClr val="lt1"/>
              </a:buClr>
              <a:buSzPts val="1200"/>
              <a:buChar char="○"/>
              <a:defRPr sz="1200">
                <a:solidFill>
                  <a:schemeClr val="lt1"/>
                </a:solidFill>
              </a:defRPr>
            </a:lvl2pPr>
            <a:lvl3pPr indent="-304800" lvl="2" marL="1371600" algn="l">
              <a:lnSpc>
                <a:spcPct val="115000"/>
              </a:lnSpc>
              <a:spcBef>
                <a:spcPts val="0"/>
              </a:spcBef>
              <a:spcAft>
                <a:spcPts val="0"/>
              </a:spcAft>
              <a:buClr>
                <a:schemeClr val="lt1"/>
              </a:buClr>
              <a:buSzPts val="1200"/>
              <a:buChar char="■"/>
              <a:defRPr sz="1200">
                <a:solidFill>
                  <a:schemeClr val="lt1"/>
                </a:solidFill>
              </a:defRPr>
            </a:lvl3pPr>
            <a:lvl4pPr indent="-304800" lvl="3" marL="1828800" algn="l">
              <a:lnSpc>
                <a:spcPct val="115000"/>
              </a:lnSpc>
              <a:spcBef>
                <a:spcPts val="0"/>
              </a:spcBef>
              <a:spcAft>
                <a:spcPts val="0"/>
              </a:spcAft>
              <a:buClr>
                <a:schemeClr val="lt1"/>
              </a:buClr>
              <a:buSzPts val="1200"/>
              <a:buChar char="●"/>
              <a:defRPr sz="1200">
                <a:solidFill>
                  <a:schemeClr val="lt1"/>
                </a:solidFill>
              </a:defRPr>
            </a:lvl4pPr>
            <a:lvl5pPr indent="-304800" lvl="4" marL="2286000" algn="l">
              <a:lnSpc>
                <a:spcPct val="115000"/>
              </a:lnSpc>
              <a:spcBef>
                <a:spcPts val="0"/>
              </a:spcBef>
              <a:spcAft>
                <a:spcPts val="0"/>
              </a:spcAft>
              <a:buClr>
                <a:schemeClr val="lt1"/>
              </a:buClr>
              <a:buSzPts val="1200"/>
              <a:buChar char="○"/>
              <a:defRPr sz="1200">
                <a:solidFill>
                  <a:schemeClr val="lt1"/>
                </a:solidFill>
              </a:defRPr>
            </a:lvl5pPr>
            <a:lvl6pPr indent="-304800" lvl="5" marL="2743200" algn="l">
              <a:lnSpc>
                <a:spcPct val="115000"/>
              </a:lnSpc>
              <a:spcBef>
                <a:spcPts val="0"/>
              </a:spcBef>
              <a:spcAft>
                <a:spcPts val="0"/>
              </a:spcAft>
              <a:buClr>
                <a:schemeClr val="lt1"/>
              </a:buClr>
              <a:buSzPts val="1200"/>
              <a:buChar char="■"/>
              <a:defRPr sz="1200">
                <a:solidFill>
                  <a:schemeClr val="lt1"/>
                </a:solidFill>
              </a:defRPr>
            </a:lvl6pPr>
            <a:lvl7pPr indent="-304800" lvl="6" marL="3200400" algn="l">
              <a:lnSpc>
                <a:spcPct val="115000"/>
              </a:lnSpc>
              <a:spcBef>
                <a:spcPts val="0"/>
              </a:spcBef>
              <a:spcAft>
                <a:spcPts val="0"/>
              </a:spcAft>
              <a:buClr>
                <a:schemeClr val="lt1"/>
              </a:buClr>
              <a:buSzPts val="1200"/>
              <a:buChar char="●"/>
              <a:defRPr sz="1200">
                <a:solidFill>
                  <a:schemeClr val="lt1"/>
                </a:solidFill>
              </a:defRPr>
            </a:lvl7pPr>
            <a:lvl8pPr indent="-304800" lvl="7" marL="3657600" algn="l">
              <a:lnSpc>
                <a:spcPct val="115000"/>
              </a:lnSpc>
              <a:spcBef>
                <a:spcPts val="0"/>
              </a:spcBef>
              <a:spcAft>
                <a:spcPts val="0"/>
              </a:spcAft>
              <a:buClr>
                <a:schemeClr val="lt1"/>
              </a:buClr>
              <a:buSzPts val="1200"/>
              <a:buChar char="○"/>
              <a:defRPr sz="1200">
                <a:solidFill>
                  <a:schemeClr val="lt1"/>
                </a:solidFill>
              </a:defRPr>
            </a:lvl8pPr>
            <a:lvl9pPr indent="-304800" lvl="8" marL="4114800" algn="l">
              <a:lnSpc>
                <a:spcPct val="115000"/>
              </a:lnSpc>
              <a:spcBef>
                <a:spcPts val="0"/>
              </a:spcBef>
              <a:spcAft>
                <a:spcPts val="0"/>
              </a:spcAft>
              <a:buClr>
                <a:schemeClr val="lt1"/>
              </a:buClr>
              <a:buSzPts val="1200"/>
              <a:buChar char="■"/>
              <a:defRPr sz="1200">
                <a:solidFill>
                  <a:schemeClr val="lt1"/>
                </a:solidFill>
              </a:defRPr>
            </a:lvl9pPr>
          </a:lstStyle>
          <a:p/>
        </p:txBody>
      </p:sp>
      <p:sp>
        <p:nvSpPr>
          <p:cNvPr id="50" name="Google Shape;50;p28"/>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51" name="Shape 51"/>
        <p:cNvGrpSpPr/>
        <p:nvPr/>
      </p:nvGrpSpPr>
      <p:grpSpPr>
        <a:xfrm>
          <a:off x="0" y="0"/>
          <a:ext cx="0" cy="0"/>
          <a:chOff x="0" y="0"/>
          <a:chExt cx="0" cy="0"/>
        </a:xfrm>
      </p:grpSpPr>
      <p:sp>
        <p:nvSpPr>
          <p:cNvPr id="52" name="Google Shape;52;p29"/>
          <p:cNvSpPr txBox="1"/>
          <p:nvPr>
            <p:ph type="title"/>
          </p:nvPr>
        </p:nvSpPr>
        <p:spPr>
          <a:xfrm>
            <a:off x="490250" y="488250"/>
            <a:ext cx="62271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6000"/>
              <a:buNone/>
              <a:defRPr sz="6000"/>
            </a:lvl1pPr>
            <a:lvl2pPr lvl="1" algn="l">
              <a:lnSpc>
                <a:spcPct val="100000"/>
              </a:lnSpc>
              <a:spcBef>
                <a:spcPts val="0"/>
              </a:spcBef>
              <a:spcAft>
                <a:spcPts val="0"/>
              </a:spcAft>
              <a:buSzPts val="6000"/>
              <a:buNone/>
              <a:defRPr sz="6000"/>
            </a:lvl2pPr>
            <a:lvl3pPr lvl="2" algn="l">
              <a:lnSpc>
                <a:spcPct val="100000"/>
              </a:lnSpc>
              <a:spcBef>
                <a:spcPts val="0"/>
              </a:spcBef>
              <a:spcAft>
                <a:spcPts val="0"/>
              </a:spcAft>
              <a:buSzPts val="6000"/>
              <a:buNone/>
              <a:defRPr sz="6000"/>
            </a:lvl3pPr>
            <a:lvl4pPr lvl="3" algn="l">
              <a:lnSpc>
                <a:spcPct val="100000"/>
              </a:lnSpc>
              <a:spcBef>
                <a:spcPts val="0"/>
              </a:spcBef>
              <a:spcAft>
                <a:spcPts val="0"/>
              </a:spcAft>
              <a:buSzPts val="6000"/>
              <a:buNone/>
              <a:defRPr sz="6000"/>
            </a:lvl4pPr>
            <a:lvl5pPr lvl="4" algn="l">
              <a:lnSpc>
                <a:spcPct val="100000"/>
              </a:lnSpc>
              <a:spcBef>
                <a:spcPts val="0"/>
              </a:spcBef>
              <a:spcAft>
                <a:spcPts val="0"/>
              </a:spcAft>
              <a:buSzPts val="6000"/>
              <a:buNone/>
              <a:defRPr sz="6000"/>
            </a:lvl5pPr>
            <a:lvl6pPr lvl="5" algn="l">
              <a:lnSpc>
                <a:spcPct val="100000"/>
              </a:lnSpc>
              <a:spcBef>
                <a:spcPts val="0"/>
              </a:spcBef>
              <a:spcAft>
                <a:spcPts val="0"/>
              </a:spcAft>
              <a:buSzPts val="6000"/>
              <a:buNone/>
              <a:defRPr sz="6000"/>
            </a:lvl6pPr>
            <a:lvl7pPr lvl="6" algn="l">
              <a:lnSpc>
                <a:spcPct val="100000"/>
              </a:lnSpc>
              <a:spcBef>
                <a:spcPts val="0"/>
              </a:spcBef>
              <a:spcAft>
                <a:spcPts val="0"/>
              </a:spcAft>
              <a:buSzPts val="6000"/>
              <a:buNone/>
              <a:defRPr sz="6000"/>
            </a:lvl7pPr>
            <a:lvl8pPr lvl="7" algn="l">
              <a:lnSpc>
                <a:spcPct val="100000"/>
              </a:lnSpc>
              <a:spcBef>
                <a:spcPts val="0"/>
              </a:spcBef>
              <a:spcAft>
                <a:spcPts val="0"/>
              </a:spcAft>
              <a:buSzPts val="6000"/>
              <a:buNone/>
              <a:defRPr sz="6000"/>
            </a:lvl8pPr>
            <a:lvl9pPr lvl="8" algn="l">
              <a:lnSpc>
                <a:spcPct val="100000"/>
              </a:lnSpc>
              <a:spcBef>
                <a:spcPts val="0"/>
              </a:spcBef>
              <a:spcAft>
                <a:spcPts val="0"/>
              </a:spcAft>
              <a:buSzPts val="6000"/>
              <a:buNone/>
              <a:defRPr sz="6000"/>
            </a:lvl9pPr>
          </a:lstStyle>
          <a:p/>
        </p:txBody>
      </p:sp>
      <p:sp>
        <p:nvSpPr>
          <p:cNvPr id="53" name="Google Shape;53;p29"/>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aterial">
    <p:bg>
      <p:bgPr>
        <a:solidFill>
          <a:srgbClr val="000000"/>
        </a:solidFill>
      </p:bgPr>
    </p:bg>
    <p:spTree>
      <p:nvGrpSpPr>
        <p:cNvPr id="5" name="Shape 5"/>
        <p:cNvGrpSpPr/>
        <p:nvPr/>
      </p:nvGrpSpPr>
      <p:grpSpPr>
        <a:xfrm>
          <a:off x="0" y="0"/>
          <a:ext cx="0" cy="0"/>
          <a:chOff x="0" y="0"/>
          <a:chExt cx="0" cy="0"/>
        </a:xfrm>
      </p:grpSpPr>
      <p:sp>
        <p:nvSpPr>
          <p:cNvPr id="6" name="Google Shape;6;p22"/>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rmAutofit/>
          </a:bodyPr>
          <a:lstStyle>
            <a:lvl1pPr lvl="0" marR="0" rtl="0" algn="l">
              <a:lnSpc>
                <a:spcPct val="100000"/>
              </a:lnSpc>
              <a:spcBef>
                <a:spcPts val="0"/>
              </a:spcBef>
              <a:spcAft>
                <a:spcPts val="0"/>
              </a:spcAft>
              <a:buClr>
                <a:srgbClr val="FFFF00"/>
              </a:buClr>
              <a:buSzPts val="3200"/>
              <a:buFont typeface="Roboto"/>
              <a:buNone/>
              <a:defRPr b="1" i="0" sz="3200" u="none" cap="none" strike="noStrike">
                <a:solidFill>
                  <a:srgbClr val="FFFF00"/>
                </a:solidFill>
                <a:latin typeface="Roboto"/>
                <a:ea typeface="Roboto"/>
                <a:cs typeface="Roboto"/>
                <a:sym typeface="Roboto"/>
              </a:defRPr>
            </a:lvl1pPr>
            <a:lvl2pPr lvl="1"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2pPr>
            <a:lvl3pPr lvl="2"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3pPr>
            <a:lvl4pPr lvl="3"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4pPr>
            <a:lvl5pPr lvl="4"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5pPr>
            <a:lvl6pPr lvl="5"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6pPr>
            <a:lvl7pPr lvl="6"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7pPr>
            <a:lvl8pPr lvl="7"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8pPr>
            <a:lvl9pPr lvl="8"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9pPr>
          </a:lstStyle>
          <a:p/>
        </p:txBody>
      </p:sp>
      <p:sp>
        <p:nvSpPr>
          <p:cNvPr id="7" name="Google Shape;7;p22"/>
          <p:cNvSpPr txBox="1"/>
          <p:nvPr>
            <p:ph idx="1" type="body"/>
          </p:nvPr>
        </p:nvSpPr>
        <p:spPr>
          <a:xfrm>
            <a:off x="471900" y="1919075"/>
            <a:ext cx="8222100" cy="27102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rgbClr val="FFFFFF"/>
              </a:buClr>
              <a:buSzPts val="1800"/>
              <a:buFont typeface="Roboto"/>
              <a:buChar char="●"/>
              <a:defRPr b="0" i="0" sz="1800" u="none" cap="none" strike="noStrike">
                <a:solidFill>
                  <a:srgbClr val="FFFFFF"/>
                </a:solidFill>
                <a:latin typeface="Roboto"/>
                <a:ea typeface="Roboto"/>
                <a:cs typeface="Roboto"/>
                <a:sym typeface="Roboto"/>
              </a:defRPr>
            </a:lvl1pPr>
            <a:lvl2pPr indent="-317500" lvl="1" marL="914400" marR="0" rtl="0" algn="l">
              <a:lnSpc>
                <a:spcPct val="115000"/>
              </a:lnSpc>
              <a:spcBef>
                <a:spcPts val="0"/>
              </a:spcBef>
              <a:spcAft>
                <a:spcPts val="0"/>
              </a:spcAft>
              <a:buClr>
                <a:srgbClr val="FFFFFF"/>
              </a:buClr>
              <a:buSzPts val="1400"/>
              <a:buFont typeface="Roboto"/>
              <a:buChar char="○"/>
              <a:defRPr b="0" i="0" sz="1400" u="none" cap="none" strike="noStrike">
                <a:solidFill>
                  <a:srgbClr val="FFFFFF"/>
                </a:solidFill>
                <a:latin typeface="Roboto"/>
                <a:ea typeface="Roboto"/>
                <a:cs typeface="Roboto"/>
                <a:sym typeface="Roboto"/>
              </a:defRPr>
            </a:lvl2pPr>
            <a:lvl3pPr indent="-317500" lvl="2" marL="1371600" marR="0" rtl="0" algn="l">
              <a:lnSpc>
                <a:spcPct val="115000"/>
              </a:lnSpc>
              <a:spcBef>
                <a:spcPts val="0"/>
              </a:spcBef>
              <a:spcAft>
                <a:spcPts val="0"/>
              </a:spcAft>
              <a:buClr>
                <a:srgbClr val="FFFFFF"/>
              </a:buClr>
              <a:buSzPts val="1400"/>
              <a:buFont typeface="Roboto"/>
              <a:buChar char="■"/>
              <a:defRPr b="0" i="0" sz="1400" u="none" cap="none" strike="noStrike">
                <a:solidFill>
                  <a:srgbClr val="FFFFFF"/>
                </a:solidFill>
                <a:latin typeface="Roboto"/>
                <a:ea typeface="Roboto"/>
                <a:cs typeface="Roboto"/>
                <a:sym typeface="Roboto"/>
              </a:defRPr>
            </a:lvl3pPr>
            <a:lvl4pPr indent="-317500" lvl="3" marL="1828800" marR="0" rtl="0" algn="l">
              <a:lnSpc>
                <a:spcPct val="115000"/>
              </a:lnSpc>
              <a:spcBef>
                <a:spcPts val="0"/>
              </a:spcBef>
              <a:spcAft>
                <a:spcPts val="0"/>
              </a:spcAft>
              <a:buClr>
                <a:srgbClr val="FFFFFF"/>
              </a:buClr>
              <a:buSzPts val="1400"/>
              <a:buFont typeface="Roboto"/>
              <a:buChar char="●"/>
              <a:defRPr b="0" i="0" sz="1400" u="none" cap="none" strike="noStrike">
                <a:solidFill>
                  <a:srgbClr val="FFFFFF"/>
                </a:solidFill>
                <a:latin typeface="Roboto"/>
                <a:ea typeface="Roboto"/>
                <a:cs typeface="Roboto"/>
                <a:sym typeface="Roboto"/>
              </a:defRPr>
            </a:lvl4pPr>
            <a:lvl5pPr indent="-317500" lvl="4" marL="2286000" marR="0" rtl="0" algn="l">
              <a:lnSpc>
                <a:spcPct val="115000"/>
              </a:lnSpc>
              <a:spcBef>
                <a:spcPts val="0"/>
              </a:spcBef>
              <a:spcAft>
                <a:spcPts val="0"/>
              </a:spcAft>
              <a:buClr>
                <a:srgbClr val="FFFFFF"/>
              </a:buClr>
              <a:buSzPts val="1400"/>
              <a:buFont typeface="Roboto"/>
              <a:buChar char="○"/>
              <a:defRPr b="0" i="0" sz="1400" u="none" cap="none" strike="noStrike">
                <a:solidFill>
                  <a:srgbClr val="FFFFFF"/>
                </a:solidFill>
                <a:latin typeface="Roboto"/>
                <a:ea typeface="Roboto"/>
                <a:cs typeface="Roboto"/>
                <a:sym typeface="Roboto"/>
              </a:defRPr>
            </a:lvl5pPr>
            <a:lvl6pPr indent="-317500" lvl="5" marL="2743200" marR="0" rtl="0" algn="l">
              <a:lnSpc>
                <a:spcPct val="115000"/>
              </a:lnSpc>
              <a:spcBef>
                <a:spcPts val="0"/>
              </a:spcBef>
              <a:spcAft>
                <a:spcPts val="0"/>
              </a:spcAft>
              <a:buClr>
                <a:srgbClr val="FFFFFF"/>
              </a:buClr>
              <a:buSzPts val="1400"/>
              <a:buFont typeface="Roboto"/>
              <a:buChar char="■"/>
              <a:defRPr b="0" i="0" sz="1400" u="none" cap="none" strike="noStrike">
                <a:solidFill>
                  <a:srgbClr val="FFFFFF"/>
                </a:solidFill>
                <a:latin typeface="Roboto"/>
                <a:ea typeface="Roboto"/>
                <a:cs typeface="Roboto"/>
                <a:sym typeface="Roboto"/>
              </a:defRPr>
            </a:lvl6pPr>
            <a:lvl7pPr indent="-317500" lvl="6" marL="3200400" marR="0" rtl="0" algn="l">
              <a:lnSpc>
                <a:spcPct val="115000"/>
              </a:lnSpc>
              <a:spcBef>
                <a:spcPts val="0"/>
              </a:spcBef>
              <a:spcAft>
                <a:spcPts val="0"/>
              </a:spcAft>
              <a:buClr>
                <a:srgbClr val="FFFFFF"/>
              </a:buClr>
              <a:buSzPts val="1400"/>
              <a:buFont typeface="Roboto"/>
              <a:buChar char="●"/>
              <a:defRPr b="0" i="0" sz="1400" u="none" cap="none" strike="noStrike">
                <a:solidFill>
                  <a:srgbClr val="FFFFFF"/>
                </a:solidFill>
                <a:latin typeface="Roboto"/>
                <a:ea typeface="Roboto"/>
                <a:cs typeface="Roboto"/>
                <a:sym typeface="Roboto"/>
              </a:defRPr>
            </a:lvl7pPr>
            <a:lvl8pPr indent="-317500" lvl="7" marL="3657600" marR="0" rtl="0" algn="l">
              <a:lnSpc>
                <a:spcPct val="115000"/>
              </a:lnSpc>
              <a:spcBef>
                <a:spcPts val="0"/>
              </a:spcBef>
              <a:spcAft>
                <a:spcPts val="0"/>
              </a:spcAft>
              <a:buClr>
                <a:srgbClr val="FFFFFF"/>
              </a:buClr>
              <a:buSzPts val="1400"/>
              <a:buFont typeface="Roboto"/>
              <a:buChar char="○"/>
              <a:defRPr b="0" i="0" sz="1400" u="none" cap="none" strike="noStrike">
                <a:solidFill>
                  <a:srgbClr val="FFFFFF"/>
                </a:solidFill>
                <a:latin typeface="Roboto"/>
                <a:ea typeface="Roboto"/>
                <a:cs typeface="Roboto"/>
                <a:sym typeface="Roboto"/>
              </a:defRPr>
            </a:lvl8pPr>
            <a:lvl9pPr indent="-317500" lvl="8" marL="4114800" marR="0" rtl="0" algn="l">
              <a:lnSpc>
                <a:spcPct val="115000"/>
              </a:lnSpc>
              <a:spcBef>
                <a:spcPts val="0"/>
              </a:spcBef>
              <a:spcAft>
                <a:spcPts val="0"/>
              </a:spcAft>
              <a:buClr>
                <a:srgbClr val="FFFFFF"/>
              </a:buClr>
              <a:buSzPts val="1400"/>
              <a:buFont typeface="Roboto"/>
              <a:buChar char="■"/>
              <a:defRPr b="0" i="0" sz="1400" u="none" cap="none" strike="noStrike">
                <a:solidFill>
                  <a:srgbClr val="FFFFFF"/>
                </a:solidFill>
                <a:latin typeface="Roboto"/>
                <a:ea typeface="Roboto"/>
                <a:cs typeface="Roboto"/>
                <a:sym typeface="Roboto"/>
              </a:defRPr>
            </a:lvl9pPr>
          </a:lstStyle>
          <a:p/>
        </p:txBody>
      </p:sp>
      <p:sp>
        <p:nvSpPr>
          <p:cNvPr id="8" name="Google Shape;8;p22"/>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hyperlink" Target="http://www.crashoverridenetwork.com/coach.html" TargetMode="External"/><Relationship Id="rId4" Type="http://schemas.openxmlformats.org/officeDocument/2006/relationships/hyperlink" Target="https://hackblossom.org/cybersecurity/" TargetMode="External"/><Relationship Id="rId10" Type="http://schemas.openxmlformats.org/officeDocument/2006/relationships/image" Target="../media/image6.png"/><Relationship Id="rId9" Type="http://schemas.openxmlformats.org/officeDocument/2006/relationships/hyperlink" Target="https://www.accessnow.org/standing-together-in-pride/" TargetMode="External"/><Relationship Id="rId5" Type="http://schemas.openxmlformats.org/officeDocument/2006/relationships/hyperlink" Target="https://datadetoxkit.org/en/home" TargetMode="External"/><Relationship Id="rId6" Type="http://schemas.openxmlformats.org/officeDocument/2006/relationships/hyperlink" Target="https://chayn.gitbook.io/advanced-diy-privacy-for-every-woman/" TargetMode="External"/><Relationship Id="rId7" Type="http://schemas.openxmlformats.org/officeDocument/2006/relationships/hyperlink" Target="https://iheartmob.org/resources" TargetMode="External"/><Relationship Id="rId8" Type="http://schemas.openxmlformats.org/officeDocument/2006/relationships/hyperlink" Target="https://securityinabox.org/en/"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hyperlink" Target="https://backgroundchecks.org/justdeleteme/" TargetMode="External"/><Relationship Id="rId4" Type="http://schemas.openxmlformats.org/officeDocument/2006/relationships/hyperlink" Target="https://wiki.onerep.com/" TargetMode="External"/><Relationship Id="rId9" Type="http://schemas.openxmlformats.org/officeDocument/2006/relationships/image" Target="../media/image4.png"/><Relationship Id="rId5" Type="http://schemas.openxmlformats.org/officeDocument/2006/relationships/hyperlink" Target="https://privacyrights.org/data-brokers" TargetMode="External"/><Relationship Id="rId6" Type="http://schemas.openxmlformats.org/officeDocument/2006/relationships/hyperlink" Target="https://docs.google.com/document/d/12-0wVktIB4TtC2e7uI-L6rUGTEmJpalZgzD4KUzeno4/edit?usp=sharing" TargetMode="External"/><Relationship Id="rId7" Type="http://schemas.openxmlformats.org/officeDocument/2006/relationships/hyperlink" Target="https://www.donotcall.gov/" TargetMode="External"/><Relationship Id="rId8" Type="http://schemas.openxmlformats.org/officeDocument/2006/relationships/hyperlink" Target="https://support.google.com/websearch/troubleshooter/3111061?hl=en"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hyperlink" Target="https://haveibeenpwned.com/" TargetMode="External"/><Relationship Id="rId4" Type="http://schemas.openxmlformats.org/officeDocument/2006/relationships/hyperlink" Target="https://guides.masslibsystem.org/digital-privacy-and-technology/big-tech-alternatives" TargetMode="External"/><Relationship Id="rId5" Type="http://schemas.openxmlformats.org/officeDocument/2006/relationships/image" Target="../media/image1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hyperlink" Target="http://email"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hyperlink" Target="http://www.crashoverridenetwork.com/soyouvebeendoxed.html" TargetMode="External"/><Relationship Id="rId4" Type="http://schemas.openxmlformats.org/officeDocument/2006/relationships/hyperlink" Target="https://equalitylabs.medium.com/anti-doxing-guide-for-activists-facing-attacks-from-the-alt-right-ec6c290f543c" TargetMode="External"/><Relationship Id="rId5" Type="http://schemas.openxmlformats.org/officeDocument/2006/relationships/hyperlink" Target="https://guides.accessnow.org/self-doxing.html" TargetMode="External"/><Relationship Id="rId6" Type="http://schemas.openxmlformats.org/officeDocument/2006/relationships/hyperlink" Target="https://digitalfirstaid.org/en/index.html" TargetMode="External"/><Relationship Id="rId7" Type="http://schemas.openxmlformats.org/officeDocument/2006/relationships/image" Target="../media/image10.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7.png"/><Relationship Id="rId4" Type="http://schemas.openxmlformats.org/officeDocument/2006/relationships/hyperlink" Target="https://pastebin.com/contact"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 Id="rId3" Type="http://schemas.openxmlformats.org/officeDocument/2006/relationships/image" Target="../media/image1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hyperlink" Target="https://www.ala.org/advocacy/letter-concern-fbi-regarding-threats-violence-libraries" TargetMode="External"/><Relationship Id="rId4" Type="http://schemas.openxmlformats.org/officeDocument/2006/relationships/hyperlink" Target="https://www.ala.org/advocacy/diversity/librariesrespond/cyberbullying-doxxing" TargetMode="External"/><Relationship Id="rId5" Type="http://schemas.openxmlformats.org/officeDocument/2006/relationships/hyperlink" Target="https://www.oif.ala.org/oif/category/intellectual-freedom-news/" TargetMode="External"/><Relationship Id="rId6" Type="http://schemas.openxmlformats.org/officeDocument/2006/relationships/hyperlink" Target="https://www.ala.org/tools/challengesupport" TargetMode="External"/><Relationship Id="rId7" Type="http://schemas.openxmlformats.org/officeDocument/2006/relationships/hyperlink" Target="https://guides.masslibsystem.org/intellectualfreedom" TargetMode="External"/><Relationship Id="rId8"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hyperlink" Target="https://ssd.eff.org/en" TargetMode="External"/><Relationship Id="rId4" Type="http://schemas.openxmlformats.org/officeDocument/2006/relationships/hyperlink" Target="https://guides.masslibsystem.org/ld.php?content_id=69286711"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5.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p1"/>
          <p:cNvSpPr txBox="1"/>
          <p:nvPr>
            <p:ph type="ctrTitle"/>
          </p:nvPr>
        </p:nvSpPr>
        <p:spPr>
          <a:xfrm>
            <a:off x="460950" y="1419925"/>
            <a:ext cx="8222100" cy="19749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4800"/>
              <a:buNone/>
            </a:pPr>
            <a:r>
              <a:rPr lang="en" sz="3200"/>
              <a:t>Digital Safety for Library Workers:</a:t>
            </a:r>
            <a:endParaRPr sz="3200"/>
          </a:p>
          <a:p>
            <a:pPr indent="0" lvl="0" marL="0" rtl="0" algn="l">
              <a:lnSpc>
                <a:spcPct val="100000"/>
              </a:lnSpc>
              <a:spcBef>
                <a:spcPts val="0"/>
              </a:spcBef>
              <a:spcAft>
                <a:spcPts val="0"/>
              </a:spcAft>
              <a:buSzPts val="4800"/>
              <a:buNone/>
            </a:pPr>
            <a:r>
              <a:rPr i="1" lang="en" sz="3200"/>
              <a:t>Prevention strategies &amp; removing personal data from internet directories</a:t>
            </a:r>
            <a:endParaRPr i="1" sz="3200"/>
          </a:p>
        </p:txBody>
      </p:sp>
      <p:sp>
        <p:nvSpPr>
          <p:cNvPr id="68" name="Google Shape;68;p1"/>
          <p:cNvSpPr txBox="1"/>
          <p:nvPr>
            <p:ph idx="1" type="subTitle"/>
          </p:nvPr>
        </p:nvSpPr>
        <p:spPr>
          <a:xfrm>
            <a:off x="460950" y="987030"/>
            <a:ext cx="8222100" cy="4329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SzPts val="1800"/>
              <a:buNone/>
            </a:pPr>
            <a:r>
              <a:rPr i="1" lang="en" sz="2000"/>
              <a:t>Library Freedom Project</a:t>
            </a:r>
            <a:r>
              <a:rPr i="1" lang="en" sz="2000"/>
              <a:t> presents:</a:t>
            </a:r>
            <a:endParaRPr i="1" sz="2000"/>
          </a:p>
        </p:txBody>
      </p:sp>
      <p:sp>
        <p:nvSpPr>
          <p:cNvPr id="69" name="Google Shape;69;p1"/>
          <p:cNvSpPr txBox="1"/>
          <p:nvPr>
            <p:ph idx="1" type="subTitle"/>
          </p:nvPr>
        </p:nvSpPr>
        <p:spPr>
          <a:xfrm>
            <a:off x="460950" y="3981475"/>
            <a:ext cx="8222100" cy="815100"/>
          </a:xfrm>
          <a:prstGeom prst="rect">
            <a:avLst/>
          </a:prstGeom>
          <a:noFill/>
          <a:ln>
            <a:noFill/>
          </a:ln>
        </p:spPr>
        <p:txBody>
          <a:bodyPr anchorCtr="0" anchor="t" bIns="91425" lIns="91425" spcFirstLastPara="1" rIns="91425" wrap="square" tIns="91425">
            <a:noAutofit/>
          </a:bodyPr>
          <a:lstStyle/>
          <a:p>
            <a:pPr indent="0" lvl="0" marL="0" rtl="0" algn="l">
              <a:lnSpc>
                <a:spcPct val="95000"/>
              </a:lnSpc>
              <a:spcBef>
                <a:spcPts val="0"/>
              </a:spcBef>
              <a:spcAft>
                <a:spcPts val="0"/>
              </a:spcAft>
              <a:buSzPts val="1018"/>
              <a:buNone/>
            </a:pPr>
            <a:r>
              <a:rPr b="1" lang="en" sz="1400"/>
              <a:t>NAME</a:t>
            </a:r>
            <a:endParaRPr b="1" sz="1400"/>
          </a:p>
          <a:p>
            <a:pPr indent="0" lvl="0" marL="0" rtl="0" algn="l">
              <a:lnSpc>
                <a:spcPct val="95000"/>
              </a:lnSpc>
              <a:spcBef>
                <a:spcPts val="0"/>
              </a:spcBef>
              <a:spcAft>
                <a:spcPts val="0"/>
              </a:spcAft>
              <a:buSzPts val="1018"/>
              <a:buNone/>
            </a:pPr>
            <a:r>
              <a:rPr b="1" lang="en" sz="1400"/>
              <a:t>Position</a:t>
            </a:r>
            <a:endParaRPr b="1" sz="1400"/>
          </a:p>
          <a:p>
            <a:pPr indent="0" lvl="0" marL="0" rtl="0" algn="l">
              <a:lnSpc>
                <a:spcPct val="95000"/>
              </a:lnSpc>
              <a:spcBef>
                <a:spcPts val="0"/>
              </a:spcBef>
              <a:spcAft>
                <a:spcPts val="0"/>
              </a:spcAft>
              <a:buSzPts val="1018"/>
              <a:buNone/>
            </a:pPr>
            <a:r>
              <a:rPr lang="en" sz="1400"/>
              <a:t>Email</a:t>
            </a:r>
            <a:endParaRPr sz="1310"/>
          </a:p>
        </p:txBody>
      </p:sp>
      <p:pic>
        <p:nvPicPr>
          <p:cNvPr id="70" name="Google Shape;70;p1"/>
          <p:cNvPicPr preferRelativeResize="0"/>
          <p:nvPr/>
        </p:nvPicPr>
        <p:blipFill>
          <a:blip r:embed="rId3">
            <a:alphaModFix/>
          </a:blip>
          <a:stretch>
            <a:fillRect/>
          </a:stretch>
        </p:blipFill>
        <p:spPr>
          <a:xfrm>
            <a:off x="7346600" y="536313"/>
            <a:ext cx="1336450" cy="133432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9"/>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3200"/>
              <a:buNone/>
            </a:pPr>
            <a:r>
              <a:rPr lang="en"/>
              <a:t>Threat Model Example</a:t>
            </a:r>
            <a:endParaRPr/>
          </a:p>
        </p:txBody>
      </p:sp>
      <p:sp>
        <p:nvSpPr>
          <p:cNvPr id="124" name="Google Shape;124;p9"/>
          <p:cNvSpPr txBox="1"/>
          <p:nvPr>
            <p:ph idx="1" type="body"/>
          </p:nvPr>
        </p:nvSpPr>
        <p:spPr>
          <a:xfrm>
            <a:off x="4996800" y="2204769"/>
            <a:ext cx="3697200" cy="2190900"/>
          </a:xfrm>
          <a:prstGeom prst="rect">
            <a:avLst/>
          </a:prstGeom>
          <a:noFill/>
          <a:ln>
            <a:noFill/>
          </a:ln>
        </p:spPr>
        <p:txBody>
          <a:bodyPr anchorCtr="0" anchor="t" bIns="91425" lIns="91425" spcFirstLastPara="1" rIns="91425" wrap="square" tIns="91425">
            <a:normAutofit lnSpcReduction="20000"/>
          </a:bodyPr>
          <a:lstStyle/>
          <a:p>
            <a:pPr indent="0" lvl="0" marL="0" rtl="0" algn="l">
              <a:lnSpc>
                <a:spcPct val="115000"/>
              </a:lnSpc>
              <a:spcBef>
                <a:spcPts val="0"/>
              </a:spcBef>
              <a:spcAft>
                <a:spcPts val="0"/>
              </a:spcAft>
              <a:buSzPts val="1400"/>
              <a:buNone/>
            </a:pPr>
            <a:r>
              <a:rPr lang="en"/>
              <a:t>Q1: What am I protecting?</a:t>
            </a:r>
            <a:endParaRPr/>
          </a:p>
          <a:p>
            <a:pPr indent="0" lvl="0" marL="0" rtl="0" algn="l">
              <a:lnSpc>
                <a:spcPct val="115000"/>
              </a:lnSpc>
              <a:spcBef>
                <a:spcPts val="1200"/>
              </a:spcBef>
              <a:spcAft>
                <a:spcPts val="0"/>
              </a:spcAft>
              <a:buSzPts val="1400"/>
              <a:buNone/>
            </a:pPr>
            <a:r>
              <a:rPr lang="en"/>
              <a:t>Q2: Who are my adversaries?</a:t>
            </a:r>
            <a:endParaRPr/>
          </a:p>
          <a:p>
            <a:pPr indent="0" lvl="0" marL="0" rtl="0" algn="l">
              <a:lnSpc>
                <a:spcPct val="115000"/>
              </a:lnSpc>
              <a:spcBef>
                <a:spcPts val="1200"/>
              </a:spcBef>
              <a:spcAft>
                <a:spcPts val="0"/>
              </a:spcAft>
              <a:buSzPts val="1400"/>
              <a:buNone/>
            </a:pPr>
            <a:r>
              <a:rPr lang="en"/>
              <a:t>Q3: What are the consequences if I fail?</a:t>
            </a:r>
            <a:endParaRPr/>
          </a:p>
          <a:p>
            <a:pPr indent="0" lvl="0" marL="0" rtl="0" algn="l">
              <a:lnSpc>
                <a:spcPct val="115000"/>
              </a:lnSpc>
              <a:spcBef>
                <a:spcPts val="1200"/>
              </a:spcBef>
              <a:spcAft>
                <a:spcPts val="0"/>
              </a:spcAft>
              <a:buSzPts val="1400"/>
              <a:buNone/>
            </a:pPr>
            <a:r>
              <a:rPr lang="en"/>
              <a:t>Q4: How likely are these consequences?</a:t>
            </a:r>
            <a:endParaRPr/>
          </a:p>
          <a:p>
            <a:pPr indent="0" lvl="0" marL="0" rtl="0" algn="l">
              <a:lnSpc>
                <a:spcPct val="115000"/>
              </a:lnSpc>
              <a:spcBef>
                <a:spcPts val="1200"/>
              </a:spcBef>
              <a:spcAft>
                <a:spcPts val="0"/>
              </a:spcAft>
              <a:buSzPts val="1400"/>
              <a:buNone/>
            </a:pPr>
            <a:r>
              <a:rPr lang="en"/>
              <a:t>Q5: How can I address the most likely risks?</a:t>
            </a:r>
            <a:endParaRPr/>
          </a:p>
          <a:p>
            <a:pPr indent="0" lvl="0" marL="0" rtl="0" algn="l">
              <a:lnSpc>
                <a:spcPct val="115000"/>
              </a:lnSpc>
              <a:spcBef>
                <a:spcPts val="1200"/>
              </a:spcBef>
              <a:spcAft>
                <a:spcPts val="0"/>
              </a:spcAft>
              <a:buSzPts val="1400"/>
              <a:buNone/>
            </a:pPr>
            <a:r>
              <a:t/>
            </a:r>
            <a:endParaRPr/>
          </a:p>
        </p:txBody>
      </p:sp>
      <p:pic>
        <p:nvPicPr>
          <p:cNvPr id="125" name="Google Shape;125;p9"/>
          <p:cNvPicPr preferRelativeResize="0"/>
          <p:nvPr/>
        </p:nvPicPr>
        <p:blipFill rotWithShape="1">
          <a:blip r:embed="rId3">
            <a:alphaModFix/>
          </a:blip>
          <a:srcRect b="5418" l="5614" r="2793" t="0"/>
          <a:stretch/>
        </p:blipFill>
        <p:spPr>
          <a:xfrm>
            <a:off x="471900" y="1919113"/>
            <a:ext cx="4222200" cy="27623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4">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4">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4">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4">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4">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4">
                                            <p:txEl>
                                              <p:pRg end="5" st="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10"/>
          <p:cNvSpPr txBox="1"/>
          <p:nvPr>
            <p:ph type="title"/>
          </p:nvPr>
        </p:nvSpPr>
        <p:spPr>
          <a:xfrm>
            <a:off x="471900" y="411875"/>
            <a:ext cx="8222100" cy="10947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3200"/>
              <a:buNone/>
            </a:pPr>
            <a:r>
              <a:rPr lang="en"/>
              <a:t>Activity: Library Workers Threat Model</a:t>
            </a:r>
            <a:endParaRPr/>
          </a:p>
        </p:txBody>
      </p:sp>
      <p:sp>
        <p:nvSpPr>
          <p:cNvPr id="131" name="Google Shape;131;p10"/>
          <p:cNvSpPr txBox="1"/>
          <p:nvPr>
            <p:ph idx="1" type="body"/>
          </p:nvPr>
        </p:nvSpPr>
        <p:spPr>
          <a:xfrm>
            <a:off x="4366875" y="1846050"/>
            <a:ext cx="4608900" cy="32973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400"/>
              <a:buNone/>
            </a:pPr>
            <a:r>
              <a:rPr lang="en"/>
              <a:t>Q1: What am I protecting?</a:t>
            </a:r>
            <a:endParaRPr/>
          </a:p>
          <a:p>
            <a:pPr indent="0" lvl="0" marL="0" rtl="0" algn="l">
              <a:lnSpc>
                <a:spcPct val="115000"/>
              </a:lnSpc>
              <a:spcBef>
                <a:spcPts val="1200"/>
              </a:spcBef>
              <a:spcAft>
                <a:spcPts val="0"/>
              </a:spcAft>
              <a:buSzPts val="1400"/>
              <a:buNone/>
            </a:pPr>
            <a:r>
              <a:rPr lang="en"/>
              <a:t>Q2: Who are my adversaries?	</a:t>
            </a:r>
            <a:endParaRPr/>
          </a:p>
          <a:p>
            <a:pPr indent="0" lvl="0" marL="0" rtl="0" algn="l">
              <a:lnSpc>
                <a:spcPct val="115000"/>
              </a:lnSpc>
              <a:spcBef>
                <a:spcPts val="1200"/>
              </a:spcBef>
              <a:spcAft>
                <a:spcPts val="0"/>
              </a:spcAft>
              <a:buSzPts val="1400"/>
              <a:buNone/>
            </a:pPr>
            <a:r>
              <a:rPr lang="en"/>
              <a:t>	Q2a: What would motivate adversaries?</a:t>
            </a:r>
            <a:endParaRPr/>
          </a:p>
          <a:p>
            <a:pPr indent="0" lvl="0" marL="0" rtl="0" algn="l">
              <a:lnSpc>
                <a:spcPct val="115000"/>
              </a:lnSpc>
              <a:spcBef>
                <a:spcPts val="1200"/>
              </a:spcBef>
              <a:spcAft>
                <a:spcPts val="0"/>
              </a:spcAft>
              <a:buSzPts val="1400"/>
              <a:buNone/>
            </a:pPr>
            <a:r>
              <a:rPr lang="en"/>
              <a:t>	Q2b: What are my adversaries capabilities?</a:t>
            </a:r>
            <a:endParaRPr/>
          </a:p>
          <a:p>
            <a:pPr indent="0" lvl="0" marL="0" rtl="0" algn="l">
              <a:lnSpc>
                <a:spcPct val="115000"/>
              </a:lnSpc>
              <a:spcBef>
                <a:spcPts val="1200"/>
              </a:spcBef>
              <a:spcAft>
                <a:spcPts val="0"/>
              </a:spcAft>
              <a:buSzPts val="1400"/>
              <a:buNone/>
            </a:pPr>
            <a:r>
              <a:rPr lang="en"/>
              <a:t>Q3: How will my adversaries threaten my assets?</a:t>
            </a:r>
            <a:endParaRPr/>
          </a:p>
          <a:p>
            <a:pPr indent="0" lvl="0" marL="0" rtl="0" algn="l">
              <a:lnSpc>
                <a:spcPct val="115000"/>
              </a:lnSpc>
              <a:spcBef>
                <a:spcPts val="1200"/>
              </a:spcBef>
              <a:spcAft>
                <a:spcPts val="0"/>
              </a:spcAft>
              <a:buSzPts val="1400"/>
              <a:buNone/>
            </a:pPr>
            <a:r>
              <a:rPr lang="en"/>
              <a:t>Q4: How likely are these consequences?</a:t>
            </a:r>
            <a:endParaRPr/>
          </a:p>
          <a:p>
            <a:pPr indent="0" lvl="0" marL="0" rtl="0" algn="l">
              <a:lnSpc>
                <a:spcPct val="115000"/>
              </a:lnSpc>
              <a:spcBef>
                <a:spcPts val="1200"/>
              </a:spcBef>
              <a:spcAft>
                <a:spcPts val="0"/>
              </a:spcAft>
              <a:buSzPts val="1400"/>
              <a:buNone/>
            </a:pPr>
            <a:r>
              <a:rPr lang="en"/>
              <a:t>Q5: What kinds of protections make sense in response?</a:t>
            </a:r>
            <a:endParaRPr/>
          </a:p>
          <a:p>
            <a:pPr indent="0" lvl="0" marL="0" rtl="0" algn="l">
              <a:lnSpc>
                <a:spcPct val="115000"/>
              </a:lnSpc>
              <a:spcBef>
                <a:spcPts val="1200"/>
              </a:spcBef>
              <a:spcAft>
                <a:spcPts val="1200"/>
              </a:spcAft>
              <a:buSzPts val="1400"/>
              <a:buNone/>
            </a:pPr>
            <a:r>
              <a:rPr lang="en"/>
              <a:t>Remember: </a:t>
            </a:r>
            <a:r>
              <a:rPr i="1" lang="en"/>
              <a:t>Technologies &amp; threats change: reassess.</a:t>
            </a:r>
            <a:endParaRPr i="1"/>
          </a:p>
        </p:txBody>
      </p:sp>
      <p:pic>
        <p:nvPicPr>
          <p:cNvPr id="132" name="Google Shape;132;p10"/>
          <p:cNvPicPr preferRelativeResize="0"/>
          <p:nvPr/>
        </p:nvPicPr>
        <p:blipFill rotWithShape="1">
          <a:blip r:embed="rId3">
            <a:alphaModFix/>
          </a:blip>
          <a:srcRect b="0" l="0" r="0" t="0"/>
          <a:stretch/>
        </p:blipFill>
        <p:spPr>
          <a:xfrm>
            <a:off x="566850" y="1710400"/>
            <a:ext cx="3466126" cy="343309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1">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1">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1">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1">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1">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1">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1">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1">
                                            <p:txEl>
                                              <p:pRg end="7" st="7"/>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12"/>
          <p:cNvSpPr txBox="1"/>
          <p:nvPr>
            <p:ph type="title"/>
          </p:nvPr>
        </p:nvSpPr>
        <p:spPr>
          <a:xfrm>
            <a:off x="471900" y="508150"/>
            <a:ext cx="8222100" cy="998400"/>
          </a:xfrm>
          <a:prstGeom prst="rect">
            <a:avLst/>
          </a:prstGeom>
          <a:noFill/>
          <a:ln>
            <a:noFill/>
          </a:ln>
        </p:spPr>
        <p:txBody>
          <a:bodyPr anchorCtr="0" anchor="b"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Threat Modeling, Harm Reduction &amp; Digital Security: Out of Box Solutions</a:t>
            </a:r>
            <a:endParaRPr/>
          </a:p>
        </p:txBody>
      </p:sp>
      <p:sp>
        <p:nvSpPr>
          <p:cNvPr id="138" name="Google Shape;138;p12"/>
          <p:cNvSpPr txBox="1"/>
          <p:nvPr>
            <p:ph idx="1" type="body"/>
          </p:nvPr>
        </p:nvSpPr>
        <p:spPr>
          <a:xfrm>
            <a:off x="3488125" y="2089950"/>
            <a:ext cx="5521800" cy="26940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SzPts val="1800"/>
              <a:buChar char="➔"/>
            </a:pPr>
            <a:r>
              <a:rPr lang="en" u="sng">
                <a:solidFill>
                  <a:srgbClr val="0000FF"/>
                </a:solidFill>
                <a:hlinkClick r:id="rId3">
                  <a:extLst>
                    <a:ext uri="{A12FA001-AC4F-418D-AE19-62706E023703}">
                      <ahyp:hlinkClr val="tx"/>
                    </a:ext>
                  </a:extLst>
                </a:hlinkClick>
              </a:rPr>
              <a:t>Crash Override Automated Cybersecurity Helper</a:t>
            </a:r>
            <a:endParaRPr u="sng">
              <a:solidFill>
                <a:srgbClr val="0000FF"/>
              </a:solidFill>
            </a:endParaRPr>
          </a:p>
          <a:p>
            <a:pPr indent="-342900" lvl="0" marL="457200" rtl="0" algn="l">
              <a:lnSpc>
                <a:spcPct val="115000"/>
              </a:lnSpc>
              <a:spcBef>
                <a:spcPts val="0"/>
              </a:spcBef>
              <a:spcAft>
                <a:spcPts val="0"/>
              </a:spcAft>
              <a:buSzPts val="1800"/>
              <a:buChar char="➔"/>
            </a:pPr>
            <a:r>
              <a:rPr lang="en" u="sng">
                <a:solidFill>
                  <a:srgbClr val="0000FF"/>
                </a:solidFill>
                <a:hlinkClick r:id="rId4">
                  <a:extLst>
                    <a:ext uri="{A12FA001-AC4F-418D-AE19-62706E023703}">
                      <ahyp:hlinkClr val="tx"/>
                    </a:ext>
                  </a:extLst>
                </a:hlinkClick>
              </a:rPr>
              <a:t>Hackblossom’s DIY Feminist Cybersecurity</a:t>
            </a:r>
            <a:endParaRPr>
              <a:solidFill>
                <a:srgbClr val="0000FF"/>
              </a:solidFill>
            </a:endParaRPr>
          </a:p>
          <a:p>
            <a:pPr indent="-342900" lvl="0" marL="457200" rtl="0" algn="l">
              <a:lnSpc>
                <a:spcPct val="115000"/>
              </a:lnSpc>
              <a:spcBef>
                <a:spcPts val="0"/>
              </a:spcBef>
              <a:spcAft>
                <a:spcPts val="0"/>
              </a:spcAft>
              <a:buSzPts val="1800"/>
              <a:buChar char="➔"/>
            </a:pPr>
            <a:r>
              <a:rPr lang="en" u="sng">
                <a:solidFill>
                  <a:srgbClr val="0000FF"/>
                </a:solidFill>
                <a:hlinkClick r:id="rId5">
                  <a:extLst>
                    <a:ext uri="{A12FA001-AC4F-418D-AE19-62706E023703}">
                      <ahyp:hlinkClr val="tx"/>
                    </a:ext>
                  </a:extLst>
                </a:hlinkClick>
              </a:rPr>
              <a:t>Data Detox Kit</a:t>
            </a:r>
            <a:endParaRPr>
              <a:solidFill>
                <a:srgbClr val="0000FF"/>
              </a:solidFill>
            </a:endParaRPr>
          </a:p>
          <a:p>
            <a:pPr indent="-342900" lvl="0" marL="457200" rtl="0" algn="l">
              <a:lnSpc>
                <a:spcPct val="115000"/>
              </a:lnSpc>
              <a:spcBef>
                <a:spcPts val="0"/>
              </a:spcBef>
              <a:spcAft>
                <a:spcPts val="0"/>
              </a:spcAft>
              <a:buSzPts val="1800"/>
              <a:buChar char="➔"/>
            </a:pPr>
            <a:r>
              <a:rPr lang="en" u="sng">
                <a:solidFill>
                  <a:srgbClr val="0000FF"/>
                </a:solidFill>
                <a:hlinkClick r:id="rId6">
                  <a:extLst>
                    <a:ext uri="{A12FA001-AC4F-418D-AE19-62706E023703}">
                      <ahyp:hlinkClr val="tx"/>
                    </a:ext>
                  </a:extLst>
                </a:hlinkClick>
              </a:rPr>
              <a:t>DIY Online Safety</a:t>
            </a:r>
            <a:endParaRPr>
              <a:solidFill>
                <a:srgbClr val="0000FF"/>
              </a:solidFill>
            </a:endParaRPr>
          </a:p>
          <a:p>
            <a:pPr indent="-342900" lvl="0" marL="457200" rtl="0" algn="l">
              <a:lnSpc>
                <a:spcPct val="115000"/>
              </a:lnSpc>
              <a:spcBef>
                <a:spcPts val="0"/>
              </a:spcBef>
              <a:spcAft>
                <a:spcPts val="0"/>
              </a:spcAft>
              <a:buSzPts val="1800"/>
              <a:buChar char="➔"/>
            </a:pPr>
            <a:r>
              <a:rPr lang="en" u="sng">
                <a:solidFill>
                  <a:srgbClr val="0000FF"/>
                </a:solidFill>
                <a:hlinkClick r:id="rId7">
                  <a:extLst>
                    <a:ext uri="{A12FA001-AC4F-418D-AE19-62706E023703}">
                      <ahyp:hlinkClr val="tx"/>
                    </a:ext>
                  </a:extLst>
                </a:hlinkClick>
              </a:rPr>
              <a:t>iHeart Mob Resources</a:t>
            </a:r>
            <a:endParaRPr>
              <a:solidFill>
                <a:srgbClr val="0000FF"/>
              </a:solidFill>
            </a:endParaRPr>
          </a:p>
          <a:p>
            <a:pPr indent="-342900" lvl="0" marL="457200" rtl="0" algn="l">
              <a:lnSpc>
                <a:spcPct val="115000"/>
              </a:lnSpc>
              <a:spcBef>
                <a:spcPts val="0"/>
              </a:spcBef>
              <a:spcAft>
                <a:spcPts val="0"/>
              </a:spcAft>
              <a:buSzPts val="1800"/>
              <a:buChar char="➔"/>
            </a:pPr>
            <a:r>
              <a:rPr lang="en" u="sng">
                <a:solidFill>
                  <a:srgbClr val="0000FF"/>
                </a:solidFill>
                <a:hlinkClick r:id="rId8">
                  <a:extLst>
                    <a:ext uri="{A12FA001-AC4F-418D-AE19-62706E023703}">
                      <ahyp:hlinkClr val="tx"/>
                    </a:ext>
                  </a:extLst>
                </a:hlinkClick>
              </a:rPr>
              <a:t>Security in a Box</a:t>
            </a:r>
            <a:endParaRPr>
              <a:solidFill>
                <a:srgbClr val="0000FF"/>
              </a:solidFill>
            </a:endParaRPr>
          </a:p>
          <a:p>
            <a:pPr indent="-342900" lvl="0" marL="457200" rtl="0" algn="l">
              <a:lnSpc>
                <a:spcPct val="115000"/>
              </a:lnSpc>
              <a:spcBef>
                <a:spcPts val="0"/>
              </a:spcBef>
              <a:spcAft>
                <a:spcPts val="0"/>
              </a:spcAft>
              <a:buSzPts val="1800"/>
              <a:buChar char="➔"/>
            </a:pPr>
            <a:r>
              <a:rPr lang="en" u="sng">
                <a:solidFill>
                  <a:srgbClr val="0000FF"/>
                </a:solidFill>
                <a:hlinkClick r:id="rId9">
                  <a:extLst>
                    <a:ext uri="{A12FA001-AC4F-418D-AE19-62706E023703}">
                      <ahyp:hlinkClr val="tx"/>
                    </a:ext>
                  </a:extLst>
                </a:hlinkClick>
              </a:rPr>
              <a:t>Access Now</a:t>
            </a:r>
            <a:r>
              <a:rPr lang="en"/>
              <a:t>’s compilation of resources</a:t>
            </a:r>
            <a:endParaRPr/>
          </a:p>
        </p:txBody>
      </p:sp>
      <p:pic>
        <p:nvPicPr>
          <p:cNvPr id="139" name="Google Shape;139;p12"/>
          <p:cNvPicPr preferRelativeResize="0"/>
          <p:nvPr/>
        </p:nvPicPr>
        <p:blipFill rotWithShape="1">
          <a:blip r:embed="rId10">
            <a:alphaModFix/>
          </a:blip>
          <a:srcRect b="0" l="0" r="0" t="0"/>
          <a:stretch/>
        </p:blipFill>
        <p:spPr>
          <a:xfrm>
            <a:off x="147425" y="1907250"/>
            <a:ext cx="3237424" cy="305940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8">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8">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8">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8">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8">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8">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8">
                                            <p:txEl>
                                              <p:pRg end="6" st="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g17b82d6fc08_0_10"/>
          <p:cNvSpPr txBox="1"/>
          <p:nvPr>
            <p:ph type="title"/>
          </p:nvPr>
        </p:nvSpPr>
        <p:spPr>
          <a:xfrm>
            <a:off x="460950" y="1264350"/>
            <a:ext cx="8222100" cy="26148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12000"/>
              <a:buNone/>
            </a:pPr>
            <a:r>
              <a:rPr lang="en" sz="8000"/>
              <a:t>Other Considerations?</a:t>
            </a:r>
            <a:endParaRPr sz="80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13"/>
          <p:cNvSpPr txBox="1"/>
          <p:nvPr>
            <p:ph type="title"/>
          </p:nvPr>
        </p:nvSpPr>
        <p:spPr>
          <a:xfrm>
            <a:off x="460950" y="2065350"/>
            <a:ext cx="8222100" cy="1012800"/>
          </a:xfrm>
          <a:prstGeom prst="rect">
            <a:avLst/>
          </a:prstGeom>
          <a:noFill/>
          <a:ln>
            <a:noFill/>
          </a:ln>
        </p:spPr>
        <p:txBody>
          <a:bodyPr anchorCtr="0" anchor="ctr"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Removing Personal Data From Internet Directories</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14"/>
          <p:cNvSpPr txBox="1"/>
          <p:nvPr>
            <p:ph type="title"/>
          </p:nvPr>
        </p:nvSpPr>
        <p:spPr>
          <a:xfrm>
            <a:off x="471900" y="426175"/>
            <a:ext cx="8222100" cy="1080300"/>
          </a:xfrm>
          <a:prstGeom prst="rect">
            <a:avLst/>
          </a:prstGeom>
          <a:noFill/>
          <a:ln>
            <a:noFill/>
          </a:ln>
        </p:spPr>
        <p:txBody>
          <a:bodyPr anchorCtr="0" anchor="b"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Data Brokers, Corporate Surveillance &amp; the Free Market</a:t>
            </a:r>
            <a:endParaRPr/>
          </a:p>
        </p:txBody>
      </p:sp>
      <p:pic>
        <p:nvPicPr>
          <p:cNvPr id="155" name="Google Shape;155;p14"/>
          <p:cNvPicPr preferRelativeResize="0"/>
          <p:nvPr/>
        </p:nvPicPr>
        <p:blipFill rotWithShape="1">
          <a:blip r:embed="rId3">
            <a:alphaModFix/>
          </a:blip>
          <a:srcRect b="0" l="0" r="0" t="0"/>
          <a:stretch/>
        </p:blipFill>
        <p:spPr>
          <a:xfrm>
            <a:off x="1215200" y="1739075"/>
            <a:ext cx="6735524" cy="33228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16"/>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Removing Personal Data From Internet Directories: Links</a:t>
            </a:r>
            <a:endParaRPr/>
          </a:p>
        </p:txBody>
      </p:sp>
      <p:sp>
        <p:nvSpPr>
          <p:cNvPr id="161" name="Google Shape;161;p16"/>
          <p:cNvSpPr txBox="1"/>
          <p:nvPr>
            <p:ph idx="1" type="body"/>
          </p:nvPr>
        </p:nvSpPr>
        <p:spPr>
          <a:xfrm>
            <a:off x="3404450" y="1758575"/>
            <a:ext cx="5481300" cy="3360300"/>
          </a:xfrm>
          <a:prstGeom prst="rect">
            <a:avLst/>
          </a:prstGeom>
          <a:noFill/>
          <a:ln>
            <a:noFill/>
          </a:ln>
        </p:spPr>
        <p:txBody>
          <a:bodyPr anchorCtr="0" anchor="t" bIns="91425" lIns="91425" spcFirstLastPara="1" rIns="91425" wrap="square" tIns="91425">
            <a:normAutofit lnSpcReduction="20000"/>
          </a:bodyPr>
          <a:lstStyle/>
          <a:p>
            <a:pPr indent="-342900" lvl="0" marL="457200" rtl="0" algn="l">
              <a:lnSpc>
                <a:spcPct val="115000"/>
              </a:lnSpc>
              <a:spcBef>
                <a:spcPts val="0"/>
              </a:spcBef>
              <a:spcAft>
                <a:spcPts val="0"/>
              </a:spcAft>
              <a:buSzPts val="1800"/>
              <a:buChar char="➔"/>
            </a:pPr>
            <a:r>
              <a:rPr lang="en" u="sng">
                <a:solidFill>
                  <a:srgbClr val="0000FF"/>
                </a:solidFill>
                <a:hlinkClick r:id="rId3">
                  <a:extLst>
                    <a:ext uri="{A12FA001-AC4F-418D-AE19-62706E023703}">
                      <ahyp:hlinkClr val="tx"/>
                    </a:ext>
                  </a:extLst>
                </a:hlinkClick>
              </a:rPr>
              <a:t>Background Checks: Just Delete Me</a:t>
            </a:r>
            <a:endParaRPr>
              <a:solidFill>
                <a:srgbClr val="0000FF"/>
              </a:solidFill>
            </a:endParaRPr>
          </a:p>
          <a:p>
            <a:pPr indent="-342900" lvl="0" marL="457200" rtl="0" algn="l">
              <a:lnSpc>
                <a:spcPct val="115000"/>
              </a:lnSpc>
              <a:spcBef>
                <a:spcPts val="0"/>
              </a:spcBef>
              <a:spcAft>
                <a:spcPts val="0"/>
              </a:spcAft>
              <a:buSzPts val="1800"/>
              <a:buChar char="➔"/>
            </a:pPr>
            <a:r>
              <a:rPr lang="en" u="sng">
                <a:solidFill>
                  <a:srgbClr val="0000FF"/>
                </a:solidFill>
                <a:hlinkClick r:id="rId4">
                  <a:extLst>
                    <a:ext uri="{A12FA001-AC4F-418D-AE19-62706E023703}">
                      <ahyp:hlinkClr val="tx"/>
                    </a:ext>
                  </a:extLst>
                </a:hlinkClick>
              </a:rPr>
              <a:t>One Rep</a:t>
            </a:r>
            <a:r>
              <a:rPr lang="en"/>
              <a:t> scan and search</a:t>
            </a:r>
            <a:endParaRPr/>
          </a:p>
          <a:p>
            <a:pPr indent="-342900" lvl="0" marL="457200" rtl="0" algn="l">
              <a:lnSpc>
                <a:spcPct val="115000"/>
              </a:lnSpc>
              <a:spcBef>
                <a:spcPts val="0"/>
              </a:spcBef>
              <a:spcAft>
                <a:spcPts val="0"/>
              </a:spcAft>
              <a:buSzPts val="1800"/>
              <a:buChar char="➔"/>
            </a:pPr>
            <a:r>
              <a:rPr lang="en" u="sng">
                <a:solidFill>
                  <a:srgbClr val="0000FF"/>
                </a:solidFill>
                <a:hlinkClick r:id="rId5">
                  <a:extLst>
                    <a:ext uri="{A12FA001-AC4F-418D-AE19-62706E023703}">
                      <ahyp:hlinkClr val="tx"/>
                    </a:ext>
                  </a:extLst>
                </a:hlinkClick>
              </a:rPr>
              <a:t>Privacy Rights.org</a:t>
            </a:r>
            <a:r>
              <a:rPr lang="en"/>
              <a:t>’s Data Brokers list</a:t>
            </a:r>
            <a:endParaRPr/>
          </a:p>
          <a:p>
            <a:pPr indent="-342900" lvl="0" marL="457200" rtl="0" algn="l">
              <a:lnSpc>
                <a:spcPct val="115000"/>
              </a:lnSpc>
              <a:spcBef>
                <a:spcPts val="0"/>
              </a:spcBef>
              <a:spcAft>
                <a:spcPts val="0"/>
              </a:spcAft>
              <a:buSzPts val="1800"/>
              <a:buChar char="➔"/>
            </a:pPr>
            <a:r>
              <a:rPr lang="en" u="sng">
                <a:solidFill>
                  <a:srgbClr val="0000FF"/>
                </a:solidFill>
                <a:hlinkClick r:id="rId6">
                  <a:extLst>
                    <a:ext uri="{A12FA001-AC4F-418D-AE19-62706E023703}">
                      <ahyp:hlinkClr val="tx"/>
                    </a:ext>
                  </a:extLst>
                </a:hlinkClick>
              </a:rPr>
              <a:t>Library Freedom Project</a:t>
            </a:r>
            <a:r>
              <a:rPr lang="en"/>
              <a:t>’s list of major data broker removal request pages</a:t>
            </a:r>
            <a:endParaRPr/>
          </a:p>
          <a:p>
            <a:pPr indent="-342900" lvl="0" marL="457200" rtl="0" algn="l">
              <a:lnSpc>
                <a:spcPct val="115000"/>
              </a:lnSpc>
              <a:spcBef>
                <a:spcPts val="0"/>
              </a:spcBef>
              <a:spcAft>
                <a:spcPts val="0"/>
              </a:spcAft>
              <a:buSzPts val="1800"/>
              <a:buFont typeface="Roboto"/>
              <a:buChar char="➔"/>
            </a:pPr>
            <a:r>
              <a:rPr lang="en" u="sng">
                <a:solidFill>
                  <a:srgbClr val="0000FF"/>
                </a:solidFill>
                <a:hlinkClick r:id="rId7">
                  <a:extLst>
                    <a:ext uri="{A12FA001-AC4F-418D-AE19-62706E023703}">
                      <ahyp:hlinkClr val="tx"/>
                    </a:ext>
                  </a:extLst>
                </a:hlinkClick>
              </a:rPr>
              <a:t>Do Not Call Registry</a:t>
            </a:r>
            <a:endParaRPr>
              <a:solidFill>
                <a:srgbClr val="0000FF"/>
              </a:solidFill>
            </a:endParaRPr>
          </a:p>
          <a:p>
            <a:pPr indent="-342900" lvl="0" marL="457200" rtl="0" algn="l">
              <a:lnSpc>
                <a:spcPct val="115000"/>
              </a:lnSpc>
              <a:spcBef>
                <a:spcPts val="0"/>
              </a:spcBef>
              <a:spcAft>
                <a:spcPts val="0"/>
              </a:spcAft>
              <a:buSzPts val="1800"/>
              <a:buChar char="➔"/>
            </a:pPr>
            <a:r>
              <a:rPr lang="en" u="sng">
                <a:solidFill>
                  <a:srgbClr val="0000FF"/>
                </a:solidFill>
                <a:hlinkClick r:id="rId8">
                  <a:extLst>
                    <a:ext uri="{A12FA001-AC4F-418D-AE19-62706E023703}">
                      <ahyp:hlinkClr val="tx"/>
                    </a:ext>
                  </a:extLst>
                </a:hlinkClick>
              </a:rPr>
              <a:t>Remove your personal information from Google</a:t>
            </a:r>
            <a:endParaRPr>
              <a:solidFill>
                <a:srgbClr val="0000FF"/>
              </a:solidFill>
            </a:endParaRPr>
          </a:p>
          <a:p>
            <a:pPr indent="0" lvl="0" marL="0" rtl="0" algn="l">
              <a:lnSpc>
                <a:spcPct val="115000"/>
              </a:lnSpc>
              <a:spcBef>
                <a:spcPts val="1200"/>
              </a:spcBef>
              <a:spcAft>
                <a:spcPts val="0"/>
              </a:spcAft>
              <a:buSzPts val="1800"/>
              <a:buNone/>
            </a:pPr>
            <a:r>
              <a:rPr lang="en"/>
              <a:t>“Biggest Bads”: White Pages, Instant Check Mate, Acxiom, Intelius, Spokeo, Been Verified</a:t>
            </a:r>
            <a:endParaRPr/>
          </a:p>
          <a:p>
            <a:pPr indent="-342900" lvl="0" marL="457200" rtl="0" algn="l">
              <a:lnSpc>
                <a:spcPct val="115000"/>
              </a:lnSpc>
              <a:spcBef>
                <a:spcPts val="1200"/>
              </a:spcBef>
              <a:spcAft>
                <a:spcPts val="0"/>
              </a:spcAft>
              <a:buSzPts val="1800"/>
              <a:buChar char="➔"/>
            </a:pPr>
            <a:r>
              <a:rPr lang="en"/>
              <a:t>Get your friends, family, roommates involved with this too!</a:t>
            </a:r>
            <a:endParaRPr/>
          </a:p>
        </p:txBody>
      </p:sp>
      <p:pic>
        <p:nvPicPr>
          <p:cNvPr id="162" name="Google Shape;162;p16"/>
          <p:cNvPicPr preferRelativeResize="0"/>
          <p:nvPr/>
        </p:nvPicPr>
        <p:blipFill rotWithShape="1">
          <a:blip r:embed="rId9">
            <a:alphaModFix/>
          </a:blip>
          <a:srcRect b="0" l="0" r="0" t="0"/>
          <a:stretch/>
        </p:blipFill>
        <p:spPr>
          <a:xfrm>
            <a:off x="471900" y="1772588"/>
            <a:ext cx="2740950" cy="333227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1">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1">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1">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1">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1">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1">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1">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1">
                                            <p:txEl>
                                              <p:pRg end="7" st="7"/>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15"/>
          <p:cNvSpPr txBox="1"/>
          <p:nvPr>
            <p:ph type="title"/>
          </p:nvPr>
        </p:nvSpPr>
        <p:spPr>
          <a:xfrm>
            <a:off x="471900" y="523025"/>
            <a:ext cx="8222100" cy="983400"/>
          </a:xfrm>
          <a:prstGeom prst="rect">
            <a:avLst/>
          </a:prstGeom>
          <a:noFill/>
          <a:ln>
            <a:noFill/>
          </a:ln>
        </p:spPr>
        <p:txBody>
          <a:bodyPr anchorCtr="0" anchor="b"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Removing Personal Data From Internet Directories: Action Items</a:t>
            </a:r>
            <a:endParaRPr/>
          </a:p>
        </p:txBody>
      </p:sp>
      <p:sp>
        <p:nvSpPr>
          <p:cNvPr id="168" name="Google Shape;168;p15"/>
          <p:cNvSpPr txBox="1"/>
          <p:nvPr>
            <p:ph idx="1" type="body"/>
          </p:nvPr>
        </p:nvSpPr>
        <p:spPr>
          <a:xfrm>
            <a:off x="3556850" y="2007500"/>
            <a:ext cx="5481300" cy="2900100"/>
          </a:xfrm>
          <a:prstGeom prst="rect">
            <a:avLst/>
          </a:prstGeom>
          <a:noFill/>
          <a:ln>
            <a:noFill/>
          </a:ln>
        </p:spPr>
        <p:txBody>
          <a:bodyPr anchorCtr="0" anchor="t" bIns="91425" lIns="91425" spcFirstLastPara="1" rIns="91425" wrap="square" tIns="91425">
            <a:normAutofit fontScale="92500" lnSpcReduction="10000"/>
          </a:bodyPr>
          <a:lstStyle/>
          <a:p>
            <a:pPr indent="-342898" lvl="0" marL="457200" rtl="0" algn="l">
              <a:lnSpc>
                <a:spcPct val="115000"/>
              </a:lnSpc>
              <a:spcBef>
                <a:spcPts val="0"/>
              </a:spcBef>
              <a:spcAft>
                <a:spcPts val="0"/>
              </a:spcAft>
              <a:buSzPct val="100000"/>
              <a:buChar char="➔"/>
            </a:pPr>
            <a:r>
              <a:rPr lang="en"/>
              <a:t>“Google” yourself; check Bing, Yahoo!, etc</a:t>
            </a:r>
            <a:endParaRPr/>
          </a:p>
          <a:p>
            <a:pPr indent="-342898" lvl="0" marL="457200" rtl="0" algn="l">
              <a:lnSpc>
                <a:spcPct val="115000"/>
              </a:lnSpc>
              <a:spcBef>
                <a:spcPts val="0"/>
              </a:spcBef>
              <a:spcAft>
                <a:spcPts val="0"/>
              </a:spcAft>
              <a:buSzPct val="100000"/>
              <a:buChar char="➔"/>
            </a:pPr>
            <a:r>
              <a:rPr lang="en"/>
              <a:t>Delete (not just deactivate) unused accounts</a:t>
            </a:r>
            <a:endParaRPr/>
          </a:p>
          <a:p>
            <a:pPr indent="-342898" lvl="0" marL="457200" rtl="0" algn="l">
              <a:lnSpc>
                <a:spcPct val="115000"/>
              </a:lnSpc>
              <a:spcBef>
                <a:spcPts val="0"/>
              </a:spcBef>
              <a:spcAft>
                <a:spcPts val="0"/>
              </a:spcAft>
              <a:buSzPct val="100000"/>
              <a:buChar char="➔"/>
            </a:pPr>
            <a:r>
              <a:rPr lang="en"/>
              <a:t>Lock accounts from “public view”</a:t>
            </a:r>
            <a:endParaRPr/>
          </a:p>
          <a:p>
            <a:pPr indent="-342898" lvl="0" marL="457200" rtl="0" algn="l">
              <a:lnSpc>
                <a:spcPct val="115000"/>
              </a:lnSpc>
              <a:spcBef>
                <a:spcPts val="0"/>
              </a:spcBef>
              <a:spcAft>
                <a:spcPts val="0"/>
              </a:spcAft>
              <a:buSzPct val="100000"/>
              <a:buChar char="➔"/>
            </a:pPr>
            <a:r>
              <a:rPr lang="en"/>
              <a:t>Voter registration: request your registration data not be publicly visible online</a:t>
            </a:r>
            <a:endParaRPr/>
          </a:p>
          <a:p>
            <a:pPr indent="-342898" lvl="0" marL="457200" rtl="0" algn="l">
              <a:lnSpc>
                <a:spcPct val="115000"/>
              </a:lnSpc>
              <a:spcBef>
                <a:spcPts val="0"/>
              </a:spcBef>
              <a:spcAft>
                <a:spcPts val="0"/>
              </a:spcAft>
              <a:buSzPct val="100000"/>
              <a:buChar char="➔"/>
            </a:pPr>
            <a:r>
              <a:rPr lang="en"/>
              <a:t>Don’t send images or texts electronically with your Tax ID/SSN/License, registration number visible.</a:t>
            </a:r>
            <a:endParaRPr/>
          </a:p>
          <a:p>
            <a:pPr indent="-342898" lvl="0" marL="457200" rtl="0" algn="l">
              <a:lnSpc>
                <a:spcPct val="115000"/>
              </a:lnSpc>
              <a:spcBef>
                <a:spcPts val="0"/>
              </a:spcBef>
              <a:spcAft>
                <a:spcPts val="0"/>
              </a:spcAft>
              <a:buSzPct val="100000"/>
              <a:buChar char="➔"/>
            </a:pPr>
            <a:r>
              <a:rPr lang="en"/>
              <a:t>Clean out your inbox[es] &amp; Direct Messages folders</a:t>
            </a:r>
            <a:endParaRPr/>
          </a:p>
          <a:p>
            <a:pPr indent="-342900" lvl="0" marL="457200" rtl="0" algn="l">
              <a:lnSpc>
                <a:spcPct val="115000"/>
              </a:lnSpc>
              <a:spcBef>
                <a:spcPts val="0"/>
              </a:spcBef>
              <a:spcAft>
                <a:spcPts val="0"/>
              </a:spcAft>
              <a:buSzPct val="100000"/>
              <a:buChar char="➔"/>
            </a:pPr>
            <a:r>
              <a:rPr lang="en"/>
              <a:t>Once you delete, maintain your new level of discretion; data collection is a cycle</a:t>
            </a:r>
            <a:endParaRPr/>
          </a:p>
        </p:txBody>
      </p:sp>
      <p:pic>
        <p:nvPicPr>
          <p:cNvPr id="169" name="Google Shape;169;p15"/>
          <p:cNvPicPr preferRelativeResize="0"/>
          <p:nvPr/>
        </p:nvPicPr>
        <p:blipFill rotWithShape="1">
          <a:blip r:embed="rId3">
            <a:alphaModFix/>
          </a:blip>
          <a:srcRect b="0" l="0" r="0" t="0"/>
          <a:stretch/>
        </p:blipFill>
        <p:spPr>
          <a:xfrm>
            <a:off x="167100" y="1686150"/>
            <a:ext cx="3256575" cy="345735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8">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8">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8">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8">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8">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8">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8">
                                            <p:txEl>
                                              <p:pRg end="6" st="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17"/>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3200"/>
              <a:buNone/>
            </a:pPr>
            <a:r>
              <a:rPr lang="en"/>
              <a:t>Digital Privacy is a Cycle</a:t>
            </a:r>
            <a:endParaRPr/>
          </a:p>
        </p:txBody>
      </p:sp>
      <p:sp>
        <p:nvSpPr>
          <p:cNvPr id="175" name="Google Shape;175;p17"/>
          <p:cNvSpPr txBox="1"/>
          <p:nvPr>
            <p:ph idx="1" type="body"/>
          </p:nvPr>
        </p:nvSpPr>
        <p:spPr>
          <a:xfrm>
            <a:off x="3404450" y="1758575"/>
            <a:ext cx="5481300" cy="3360300"/>
          </a:xfrm>
          <a:prstGeom prst="rect">
            <a:avLst/>
          </a:prstGeom>
          <a:noFill/>
          <a:ln>
            <a:noFill/>
          </a:ln>
        </p:spPr>
        <p:txBody>
          <a:bodyPr anchorCtr="0" anchor="t" bIns="91425" lIns="91425" spcFirstLastPara="1" rIns="91425" wrap="square" tIns="91425">
            <a:normAutofit lnSpcReduction="20000"/>
          </a:bodyPr>
          <a:lstStyle/>
          <a:p>
            <a:pPr indent="-342900" lvl="0" marL="457200" rtl="0" algn="l">
              <a:lnSpc>
                <a:spcPct val="115000"/>
              </a:lnSpc>
              <a:spcBef>
                <a:spcPts val="0"/>
              </a:spcBef>
              <a:spcAft>
                <a:spcPts val="0"/>
              </a:spcAft>
              <a:buSzPts val="1800"/>
              <a:buChar char="➔"/>
            </a:pPr>
            <a:r>
              <a:rPr lang="en" u="sng">
                <a:solidFill>
                  <a:srgbClr val="0000FF"/>
                </a:solidFill>
                <a:hlinkClick r:id="rId3">
                  <a:extLst>
                    <a:ext uri="{A12FA001-AC4F-418D-AE19-62706E023703}">
                      <ahyp:hlinkClr val="tx"/>
                    </a:ext>
                  </a:extLst>
                </a:hlinkClick>
              </a:rPr>
              <a:t>Have I Been Pwned</a:t>
            </a:r>
            <a:r>
              <a:rPr lang="en" u="sng">
                <a:solidFill>
                  <a:srgbClr val="0000FF"/>
                </a:solidFill>
              </a:rPr>
              <a:t>?</a:t>
            </a:r>
            <a:endParaRPr u="sng">
              <a:solidFill>
                <a:srgbClr val="0000FF"/>
              </a:solidFill>
            </a:endParaRPr>
          </a:p>
          <a:p>
            <a:pPr indent="-342900" lvl="0" marL="457200" rtl="0" algn="l">
              <a:lnSpc>
                <a:spcPct val="115000"/>
              </a:lnSpc>
              <a:spcBef>
                <a:spcPts val="0"/>
              </a:spcBef>
              <a:spcAft>
                <a:spcPts val="0"/>
              </a:spcAft>
              <a:buSzPts val="1800"/>
              <a:buChar char="➔"/>
            </a:pPr>
            <a:r>
              <a:rPr lang="en"/>
              <a:t>Set up a Google alert to track references/linking to your name on the internet</a:t>
            </a:r>
            <a:endParaRPr/>
          </a:p>
          <a:p>
            <a:pPr indent="-342900" lvl="0" marL="457200" rtl="0" algn="l">
              <a:lnSpc>
                <a:spcPct val="115000"/>
              </a:lnSpc>
              <a:spcBef>
                <a:spcPts val="0"/>
              </a:spcBef>
              <a:spcAft>
                <a:spcPts val="0"/>
              </a:spcAft>
              <a:buSzPts val="1800"/>
              <a:buChar char="➔"/>
            </a:pPr>
            <a:r>
              <a:rPr lang="en"/>
              <a:t>Check major brokers regularly</a:t>
            </a:r>
            <a:endParaRPr/>
          </a:p>
          <a:p>
            <a:pPr indent="-342900" lvl="0" marL="457200" rtl="0" algn="l">
              <a:lnSpc>
                <a:spcPct val="115000"/>
              </a:lnSpc>
              <a:spcBef>
                <a:spcPts val="0"/>
              </a:spcBef>
              <a:spcAft>
                <a:spcPts val="0"/>
              </a:spcAft>
              <a:buSzPts val="1800"/>
              <a:buChar char="➔"/>
            </a:pPr>
            <a:r>
              <a:rPr lang="en"/>
              <a:t>Migrate to Privacy Tools and platforms (check out the </a:t>
            </a:r>
            <a:r>
              <a:rPr i="1" lang="en"/>
              <a:t>Big Tech Alternatives</a:t>
            </a:r>
            <a:r>
              <a:rPr lang="en"/>
              <a:t> tab on </a:t>
            </a:r>
            <a:r>
              <a:rPr lang="en" u="sng">
                <a:solidFill>
                  <a:srgbClr val="0000FF"/>
                </a:solidFill>
                <a:hlinkClick r:id="rId4">
                  <a:extLst>
                    <a:ext uri="{A12FA001-AC4F-418D-AE19-62706E023703}">
                      <ahyp:hlinkClr val="tx"/>
                    </a:ext>
                  </a:extLst>
                </a:hlinkClick>
              </a:rPr>
              <a:t>LFP/MLA LibGuide</a:t>
            </a:r>
            <a:r>
              <a:rPr lang="en"/>
              <a:t>!)</a:t>
            </a:r>
            <a:endParaRPr/>
          </a:p>
          <a:p>
            <a:pPr indent="-342900" lvl="0" marL="457200" rtl="0" algn="l">
              <a:lnSpc>
                <a:spcPct val="115000"/>
              </a:lnSpc>
              <a:spcBef>
                <a:spcPts val="0"/>
              </a:spcBef>
              <a:spcAft>
                <a:spcPts val="0"/>
              </a:spcAft>
              <a:buSzPts val="1800"/>
              <a:buChar char="➔"/>
            </a:pPr>
            <a:r>
              <a:rPr lang="en"/>
              <a:t>Create unique, tough passphrases. Use a Password Manager like LastPass or Bitwarden.</a:t>
            </a:r>
            <a:endParaRPr/>
          </a:p>
          <a:p>
            <a:pPr indent="-342900" lvl="0" marL="457200" rtl="0" algn="l">
              <a:lnSpc>
                <a:spcPct val="115000"/>
              </a:lnSpc>
              <a:spcBef>
                <a:spcPts val="0"/>
              </a:spcBef>
              <a:spcAft>
                <a:spcPts val="0"/>
              </a:spcAft>
              <a:buSzPts val="1800"/>
              <a:buChar char="➔"/>
            </a:pPr>
            <a:r>
              <a:rPr lang="en"/>
              <a:t>Do not put more information on line than needed; avoid tagging; do you need to be honest?</a:t>
            </a:r>
            <a:endParaRPr/>
          </a:p>
        </p:txBody>
      </p:sp>
      <p:pic>
        <p:nvPicPr>
          <p:cNvPr id="176" name="Google Shape;176;p17"/>
          <p:cNvPicPr preferRelativeResize="0"/>
          <p:nvPr/>
        </p:nvPicPr>
        <p:blipFill rotWithShape="1">
          <a:blip r:embed="rId5">
            <a:alphaModFix/>
          </a:blip>
          <a:srcRect b="0" l="0" r="0" t="0"/>
          <a:stretch/>
        </p:blipFill>
        <p:spPr>
          <a:xfrm>
            <a:off x="577375" y="1677875"/>
            <a:ext cx="2727075" cy="346562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5">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5">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5">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5">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5">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5">
                                            <p:txEl>
                                              <p:pRg end="5" st="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g17b82d6fc08_2_8"/>
          <p:cNvSpPr txBox="1"/>
          <p:nvPr>
            <p:ph type="title"/>
          </p:nvPr>
        </p:nvSpPr>
        <p:spPr>
          <a:xfrm>
            <a:off x="460950" y="1264350"/>
            <a:ext cx="8222100" cy="26148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12000"/>
              <a:buNone/>
            </a:pPr>
            <a:r>
              <a:rPr lang="en" sz="8000"/>
              <a:t>Other Considerations?</a:t>
            </a:r>
            <a:endParaRPr sz="80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 name="Shape 74"/>
        <p:cNvGrpSpPr/>
        <p:nvPr/>
      </p:nvGrpSpPr>
      <p:grpSpPr>
        <a:xfrm>
          <a:off x="0" y="0"/>
          <a:ext cx="0" cy="0"/>
          <a:chOff x="0" y="0"/>
          <a:chExt cx="0" cy="0"/>
        </a:xfrm>
      </p:grpSpPr>
      <p:sp>
        <p:nvSpPr>
          <p:cNvPr id="75" name="Google Shape;75;p2"/>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3200"/>
              <a:buNone/>
            </a:pPr>
            <a:r>
              <a:rPr lang="en"/>
              <a:t>Introductions</a:t>
            </a:r>
            <a:endParaRPr/>
          </a:p>
        </p:txBody>
      </p:sp>
      <p:sp>
        <p:nvSpPr>
          <p:cNvPr id="76" name="Google Shape;76;p2"/>
          <p:cNvSpPr txBox="1"/>
          <p:nvPr>
            <p:ph idx="1" type="body"/>
          </p:nvPr>
        </p:nvSpPr>
        <p:spPr>
          <a:xfrm>
            <a:off x="471900" y="1919075"/>
            <a:ext cx="8222100" cy="31056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15000"/>
              </a:lnSpc>
              <a:spcBef>
                <a:spcPts val="0"/>
              </a:spcBef>
              <a:spcAft>
                <a:spcPts val="0"/>
              </a:spcAft>
              <a:buSzPct val="97560"/>
              <a:buNone/>
            </a:pPr>
            <a:r>
              <a:rPr lang="en" sz="2050"/>
              <a:t>Discussion Leader:</a:t>
            </a:r>
            <a:endParaRPr sz="2050"/>
          </a:p>
          <a:p>
            <a:pPr indent="-329484" lvl="0" marL="914400" rtl="0" algn="l">
              <a:lnSpc>
                <a:spcPct val="115000"/>
              </a:lnSpc>
              <a:spcBef>
                <a:spcPts val="1200"/>
              </a:spcBef>
              <a:spcAft>
                <a:spcPts val="0"/>
              </a:spcAft>
              <a:buSzPct val="100000"/>
              <a:buChar char="❖"/>
            </a:pPr>
            <a:r>
              <a:rPr lang="en" sz="2050"/>
              <a:t>Name (Pronouns), Role</a:t>
            </a:r>
            <a:endParaRPr sz="2050"/>
          </a:p>
          <a:p>
            <a:pPr indent="0" lvl="0" marL="0" rtl="0" algn="l">
              <a:lnSpc>
                <a:spcPct val="115000"/>
              </a:lnSpc>
              <a:spcBef>
                <a:spcPts val="1200"/>
              </a:spcBef>
              <a:spcAft>
                <a:spcPts val="0"/>
              </a:spcAft>
              <a:buSzPct val="97560"/>
              <a:buNone/>
            </a:pPr>
            <a:r>
              <a:rPr lang="en" sz="2050"/>
              <a:t>Chat Moderators:</a:t>
            </a:r>
            <a:endParaRPr sz="2050"/>
          </a:p>
          <a:p>
            <a:pPr indent="-329483" lvl="0" marL="914400" rtl="0" algn="l">
              <a:lnSpc>
                <a:spcPct val="115000"/>
              </a:lnSpc>
              <a:spcBef>
                <a:spcPts val="1200"/>
              </a:spcBef>
              <a:spcAft>
                <a:spcPts val="0"/>
              </a:spcAft>
              <a:buSzPct val="100000"/>
              <a:buChar char="❖"/>
            </a:pPr>
            <a:r>
              <a:rPr lang="en" sz="2050"/>
              <a:t>Name (Pronouns), Role</a:t>
            </a:r>
            <a:endParaRPr sz="2050"/>
          </a:p>
          <a:p>
            <a:pPr indent="-329484" lvl="0" marL="914400" rtl="0" algn="l">
              <a:lnSpc>
                <a:spcPct val="115000"/>
              </a:lnSpc>
              <a:spcBef>
                <a:spcPts val="0"/>
              </a:spcBef>
              <a:spcAft>
                <a:spcPts val="0"/>
              </a:spcAft>
              <a:buSzPct val="100000"/>
              <a:buChar char="❖"/>
            </a:pPr>
            <a:r>
              <a:rPr lang="en" sz="2050"/>
              <a:t>Name (Pronouns), Role</a:t>
            </a:r>
            <a:endParaRPr sz="2050"/>
          </a:p>
          <a:p>
            <a:pPr indent="0" lvl="0" marL="0" rtl="0" algn="l">
              <a:lnSpc>
                <a:spcPct val="115000"/>
              </a:lnSpc>
              <a:spcBef>
                <a:spcPts val="0"/>
              </a:spcBef>
              <a:spcAft>
                <a:spcPts val="0"/>
              </a:spcAft>
              <a:buSzPct val="97560"/>
              <a:buNone/>
            </a:pPr>
            <a:r>
              <a:t/>
            </a:r>
            <a:endParaRPr sz="2050"/>
          </a:p>
          <a:p>
            <a:pPr indent="0" lvl="0" marL="0" rtl="0" algn="l">
              <a:lnSpc>
                <a:spcPct val="115000"/>
              </a:lnSpc>
              <a:spcBef>
                <a:spcPts val="0"/>
              </a:spcBef>
              <a:spcAft>
                <a:spcPts val="0"/>
              </a:spcAft>
              <a:buSzPct val="97560"/>
              <a:buNone/>
            </a:pPr>
            <a:r>
              <a:rPr lang="en" sz="2050"/>
              <a:t>Notetakers:</a:t>
            </a:r>
            <a:endParaRPr sz="2050"/>
          </a:p>
          <a:p>
            <a:pPr indent="0" lvl="0" marL="0" rtl="0" algn="l">
              <a:lnSpc>
                <a:spcPct val="115000"/>
              </a:lnSpc>
              <a:spcBef>
                <a:spcPts val="0"/>
              </a:spcBef>
              <a:spcAft>
                <a:spcPts val="0"/>
              </a:spcAft>
              <a:buSzPct val="97560"/>
              <a:buNone/>
            </a:pPr>
            <a:r>
              <a:t/>
            </a:r>
            <a:endParaRPr sz="2050"/>
          </a:p>
          <a:p>
            <a:pPr indent="-329484" lvl="0" marL="914400" rtl="0" algn="l">
              <a:lnSpc>
                <a:spcPct val="115000"/>
              </a:lnSpc>
              <a:spcBef>
                <a:spcPts val="0"/>
              </a:spcBef>
              <a:spcAft>
                <a:spcPts val="0"/>
              </a:spcAft>
              <a:buSzPct val="100000"/>
              <a:buChar char="❖"/>
            </a:pPr>
            <a:r>
              <a:rPr lang="en" sz="2050"/>
              <a:t>Name (Pronouns), Role</a:t>
            </a:r>
            <a:endParaRPr sz="2050"/>
          </a:p>
          <a:p>
            <a:pPr indent="-329484" lvl="0" marL="914400" rtl="0" algn="l">
              <a:lnSpc>
                <a:spcPct val="115000"/>
              </a:lnSpc>
              <a:spcBef>
                <a:spcPts val="0"/>
              </a:spcBef>
              <a:spcAft>
                <a:spcPts val="0"/>
              </a:spcAft>
              <a:buSzPct val="100000"/>
              <a:buChar char="❖"/>
            </a:pPr>
            <a:r>
              <a:rPr lang="en" sz="2050"/>
              <a:t>Name (Pronouns), Role</a:t>
            </a:r>
            <a:endParaRPr sz="2050"/>
          </a:p>
          <a:p>
            <a:pPr indent="0" lvl="0" marL="0" rtl="0" algn="l">
              <a:lnSpc>
                <a:spcPct val="115000"/>
              </a:lnSpc>
              <a:spcBef>
                <a:spcPts val="1200"/>
              </a:spcBef>
              <a:spcAft>
                <a:spcPts val="1200"/>
              </a:spcAft>
              <a:buSzPct val="97560"/>
              <a:buNone/>
            </a:pPr>
            <a:r>
              <a:rPr lang="en" sz="2050"/>
              <a:t>Contact us: </a:t>
            </a:r>
            <a:r>
              <a:rPr lang="en" sz="2050" u="sng">
                <a:solidFill>
                  <a:srgbClr val="0000FF"/>
                </a:solidFill>
                <a:hlinkClick r:id="rId3">
                  <a:extLst>
                    <a:ext uri="{A12FA001-AC4F-418D-AE19-62706E023703}">
                      <ahyp:hlinkClr val="tx"/>
                    </a:ext>
                  </a:extLst>
                </a:hlinkClick>
              </a:rPr>
              <a:t>email</a:t>
            </a:r>
            <a:endParaRPr>
              <a:solidFill>
                <a:srgbClr val="0000FF"/>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18"/>
          <p:cNvSpPr txBox="1"/>
          <p:nvPr>
            <p:ph type="title"/>
          </p:nvPr>
        </p:nvSpPr>
        <p:spPr>
          <a:xfrm>
            <a:off x="460950" y="2065350"/>
            <a:ext cx="8222100" cy="1012800"/>
          </a:xfrm>
          <a:prstGeom prst="rect">
            <a:avLst/>
          </a:prstGeom>
          <a:noFill/>
          <a:ln>
            <a:noFill/>
          </a:ln>
        </p:spPr>
        <p:txBody>
          <a:bodyPr anchorCtr="0" anchor="ctr" bIns="91425" lIns="91425" spcFirstLastPara="1" rIns="91425" wrap="square" tIns="91425">
            <a:normAutofit/>
          </a:bodyPr>
          <a:lstStyle/>
          <a:p>
            <a:pPr indent="0" lvl="0" marL="0" rtl="0" algn="l">
              <a:lnSpc>
                <a:spcPct val="100000"/>
              </a:lnSpc>
              <a:spcBef>
                <a:spcPts val="0"/>
              </a:spcBef>
              <a:spcAft>
                <a:spcPts val="0"/>
              </a:spcAft>
              <a:buSzPts val="4200"/>
              <a:buNone/>
            </a:pPr>
            <a:r>
              <a:rPr lang="en"/>
              <a:t>Doxing &amp; Incident Response</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g14ee7ce4656_1_6"/>
          <p:cNvSpPr txBox="1"/>
          <p:nvPr>
            <p:ph idx="4294967295" type="title"/>
          </p:nvPr>
        </p:nvSpPr>
        <p:spPr>
          <a:xfrm>
            <a:off x="460950" y="956600"/>
            <a:ext cx="8222100" cy="2745000"/>
          </a:xfrm>
          <a:prstGeom prst="rect">
            <a:avLst/>
          </a:prstGeom>
          <a:noFill/>
          <a:ln>
            <a:noFill/>
          </a:ln>
        </p:spPr>
        <p:txBody>
          <a:bodyPr anchorCtr="0" anchor="ctr" bIns="91425" lIns="91425" spcFirstLastPara="1" rIns="91425" wrap="square" tIns="91425">
            <a:noAutofit/>
          </a:bodyPr>
          <a:lstStyle/>
          <a:p>
            <a:pPr indent="0" lvl="0" marL="0" rtl="0" algn="l">
              <a:lnSpc>
                <a:spcPct val="120000"/>
              </a:lnSpc>
              <a:spcBef>
                <a:spcPts val="0"/>
              </a:spcBef>
              <a:spcAft>
                <a:spcPts val="0"/>
              </a:spcAft>
              <a:buSzPts val="3200"/>
              <a:buNone/>
            </a:pPr>
            <a:r>
              <a:rPr b="0" i="1" lang="en" sz="2200">
                <a:solidFill>
                  <a:srgbClr val="434343"/>
                </a:solidFill>
                <a:highlight>
                  <a:srgbClr val="FFFFFF"/>
                </a:highlight>
              </a:rPr>
              <a:t>Doxing is the unauthorized retrieving and publishing, often by hacking, of a person’s personal information, including, but not limited to, full names, addresses, phone numbers, emails, spouse and children names, financial details. Causing fear, stress and panic is an objective of doxing, even when perpetrators think or say that their objective is “harmless,”</a:t>
            </a:r>
            <a:r>
              <a:rPr b="0" i="1" lang="en" sz="2200">
                <a:solidFill>
                  <a:srgbClr val="1A237E"/>
                </a:solidFill>
                <a:highlight>
                  <a:srgbClr val="FFFFFF"/>
                </a:highlight>
              </a:rPr>
              <a:t> </a:t>
            </a:r>
            <a:r>
              <a:rPr b="0" i="1" lang="en" sz="2200">
                <a:solidFill>
                  <a:srgbClr val="980000"/>
                </a:solidFill>
                <a:highlight>
                  <a:srgbClr val="FFFFFF"/>
                </a:highlight>
              </a:rPr>
              <a:t>and this can result in physical harm.</a:t>
            </a:r>
            <a:endParaRPr i="1" sz="2200">
              <a:solidFill>
                <a:srgbClr val="980000"/>
              </a:solidFill>
            </a:endParaRPr>
          </a:p>
        </p:txBody>
      </p:sp>
      <p:sp>
        <p:nvSpPr>
          <p:cNvPr id="192" name="Google Shape;192;g14ee7ce4656_1_6"/>
          <p:cNvSpPr txBox="1"/>
          <p:nvPr>
            <p:ph idx="1" type="body"/>
          </p:nvPr>
        </p:nvSpPr>
        <p:spPr>
          <a:xfrm>
            <a:off x="57150" y="4696825"/>
            <a:ext cx="8382000" cy="446700"/>
          </a:xfrm>
          <a:prstGeom prst="rect">
            <a:avLst/>
          </a:prstGeom>
          <a:noFill/>
          <a:ln>
            <a:noFill/>
          </a:ln>
        </p:spPr>
        <p:txBody>
          <a:bodyPr anchorCtr="0" anchor="ctr" bIns="91425" lIns="91425" spcFirstLastPara="1" rIns="91425" wrap="square" tIns="91425">
            <a:normAutofit/>
          </a:bodyPr>
          <a:lstStyle/>
          <a:p>
            <a:pPr indent="0" lvl="0" marL="0" rtl="0" algn="l">
              <a:lnSpc>
                <a:spcPct val="100000"/>
              </a:lnSpc>
              <a:spcBef>
                <a:spcPts val="0"/>
              </a:spcBef>
              <a:spcAft>
                <a:spcPts val="0"/>
              </a:spcAft>
              <a:buSzPts val="1200"/>
              <a:buNone/>
            </a:pPr>
            <a:r>
              <a:rPr b="1" lang="en" sz="1400"/>
              <a:t>Defined by Women’s Media Center</a:t>
            </a:r>
            <a:endParaRPr b="1" sz="14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19"/>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3200"/>
              <a:buNone/>
            </a:pPr>
            <a:r>
              <a:rPr lang="en"/>
              <a:t>Anti-Doxxing Resources </a:t>
            </a:r>
            <a:endParaRPr/>
          </a:p>
        </p:txBody>
      </p:sp>
      <p:sp>
        <p:nvSpPr>
          <p:cNvPr id="198" name="Google Shape;198;p19"/>
          <p:cNvSpPr txBox="1"/>
          <p:nvPr>
            <p:ph idx="1" type="body"/>
          </p:nvPr>
        </p:nvSpPr>
        <p:spPr>
          <a:xfrm>
            <a:off x="3980400" y="2004825"/>
            <a:ext cx="4918800" cy="2777100"/>
          </a:xfrm>
          <a:prstGeom prst="rect">
            <a:avLst/>
          </a:prstGeom>
          <a:noFill/>
          <a:ln>
            <a:noFill/>
          </a:ln>
        </p:spPr>
        <p:txBody>
          <a:bodyPr anchorCtr="0" anchor="t" bIns="91425" lIns="91425" spcFirstLastPara="1" rIns="91425" wrap="square" tIns="91425">
            <a:normAutofit lnSpcReduction="20000"/>
          </a:bodyPr>
          <a:lstStyle/>
          <a:p>
            <a:pPr indent="-352167" lvl="0" marL="457200" rtl="0" algn="l">
              <a:lnSpc>
                <a:spcPct val="115000"/>
              </a:lnSpc>
              <a:spcBef>
                <a:spcPts val="0"/>
              </a:spcBef>
              <a:spcAft>
                <a:spcPts val="0"/>
              </a:spcAft>
              <a:buClr>
                <a:srgbClr val="1A237E"/>
              </a:buClr>
              <a:buSzPts val="1946"/>
              <a:buChar char="➔"/>
            </a:pPr>
            <a:r>
              <a:rPr lang="en" u="sng">
                <a:solidFill>
                  <a:srgbClr val="0000FF"/>
                </a:solidFill>
                <a:hlinkClick r:id="rId3">
                  <a:extLst>
                    <a:ext uri="{A12FA001-AC4F-418D-AE19-62706E023703}">
                      <ahyp:hlinkClr val="tx"/>
                    </a:ext>
                  </a:extLst>
                </a:hlinkClick>
              </a:rPr>
              <a:t>Crash Override: So You've Been Doxed</a:t>
            </a:r>
            <a:endParaRPr>
              <a:solidFill>
                <a:srgbClr val="0000FF"/>
              </a:solidFill>
            </a:endParaRPr>
          </a:p>
          <a:p>
            <a:pPr indent="-352167" lvl="0" marL="457200" rtl="0" algn="l">
              <a:lnSpc>
                <a:spcPct val="115000"/>
              </a:lnSpc>
              <a:spcBef>
                <a:spcPts val="0"/>
              </a:spcBef>
              <a:spcAft>
                <a:spcPts val="0"/>
              </a:spcAft>
              <a:buClr>
                <a:srgbClr val="1A237E"/>
              </a:buClr>
              <a:buSzPts val="1946"/>
              <a:buChar char="➔"/>
            </a:pPr>
            <a:r>
              <a:rPr lang="en" u="sng">
                <a:solidFill>
                  <a:srgbClr val="0000FF"/>
                </a:solidFill>
                <a:hlinkClick r:id="rId4">
                  <a:extLst>
                    <a:ext uri="{A12FA001-AC4F-418D-AE19-62706E023703}">
                      <ahyp:hlinkClr val="tx"/>
                    </a:ext>
                  </a:extLst>
                </a:hlinkClick>
              </a:rPr>
              <a:t>Equality Labs: Anti Doxing Guide for Activists</a:t>
            </a:r>
            <a:endParaRPr>
              <a:solidFill>
                <a:srgbClr val="0000FF"/>
              </a:solidFill>
            </a:endParaRPr>
          </a:p>
          <a:p>
            <a:pPr indent="-352167" lvl="0" marL="457200" rtl="0" algn="l">
              <a:lnSpc>
                <a:spcPct val="115000"/>
              </a:lnSpc>
              <a:spcBef>
                <a:spcPts val="0"/>
              </a:spcBef>
              <a:spcAft>
                <a:spcPts val="0"/>
              </a:spcAft>
              <a:buClr>
                <a:srgbClr val="1A237E"/>
              </a:buClr>
              <a:buSzPts val="1946"/>
              <a:buChar char="➔"/>
            </a:pPr>
            <a:r>
              <a:rPr lang="en" u="sng">
                <a:solidFill>
                  <a:srgbClr val="0000FF"/>
                </a:solidFill>
                <a:hlinkClick r:id="rId5">
                  <a:extLst>
                    <a:ext uri="{A12FA001-AC4F-418D-AE19-62706E023703}">
                      <ahyp:hlinkClr val="tx"/>
                    </a:ext>
                  </a:extLst>
                </a:hlinkClick>
              </a:rPr>
              <a:t>Access Now: Self-Doxing Guide</a:t>
            </a:r>
            <a:endParaRPr>
              <a:solidFill>
                <a:srgbClr val="0000FF"/>
              </a:solidFill>
            </a:endParaRPr>
          </a:p>
          <a:p>
            <a:pPr indent="-352167" lvl="0" marL="457200" rtl="0" algn="l">
              <a:lnSpc>
                <a:spcPct val="115000"/>
              </a:lnSpc>
              <a:spcBef>
                <a:spcPts val="0"/>
              </a:spcBef>
              <a:spcAft>
                <a:spcPts val="0"/>
              </a:spcAft>
              <a:buClr>
                <a:srgbClr val="1A237E"/>
              </a:buClr>
              <a:buSzPts val="1946"/>
              <a:buChar char="➔"/>
            </a:pPr>
            <a:r>
              <a:rPr lang="en" u="sng">
                <a:solidFill>
                  <a:srgbClr val="0000FF"/>
                </a:solidFill>
                <a:hlinkClick r:id="rId6">
                  <a:extLst>
                    <a:ext uri="{A12FA001-AC4F-418D-AE19-62706E023703}">
                      <ahyp:hlinkClr val="tx"/>
                    </a:ext>
                  </a:extLst>
                </a:hlinkClick>
              </a:rPr>
              <a:t>Digital First Aid Kit</a:t>
            </a:r>
            <a:endParaRPr>
              <a:solidFill>
                <a:srgbClr val="0000FF"/>
              </a:solidFill>
            </a:endParaRPr>
          </a:p>
          <a:p>
            <a:pPr indent="0" lvl="0" marL="0" rtl="0" algn="l">
              <a:lnSpc>
                <a:spcPct val="115000"/>
              </a:lnSpc>
              <a:spcBef>
                <a:spcPts val="1200"/>
              </a:spcBef>
              <a:spcAft>
                <a:spcPts val="0"/>
              </a:spcAft>
              <a:buSzPts val="1946"/>
              <a:buNone/>
            </a:pPr>
            <a:r>
              <a:t/>
            </a:r>
            <a:endParaRPr/>
          </a:p>
          <a:p>
            <a:pPr indent="0" lvl="0" marL="0" rtl="0" algn="l">
              <a:lnSpc>
                <a:spcPct val="115000"/>
              </a:lnSpc>
              <a:spcBef>
                <a:spcPts val="1200"/>
              </a:spcBef>
              <a:spcAft>
                <a:spcPts val="1200"/>
              </a:spcAft>
              <a:buSzPts val="1946"/>
              <a:buNone/>
            </a:pPr>
            <a:r>
              <a:rPr i="1" lang="en"/>
              <a:t>Upcoming: Keep an eye out for more resources coming from Library Freedom Project!</a:t>
            </a:r>
            <a:endParaRPr i="1"/>
          </a:p>
        </p:txBody>
      </p:sp>
      <p:pic>
        <p:nvPicPr>
          <p:cNvPr id="199" name="Google Shape;199;p19"/>
          <p:cNvPicPr preferRelativeResize="0"/>
          <p:nvPr/>
        </p:nvPicPr>
        <p:blipFill>
          <a:blip r:embed="rId7">
            <a:alphaModFix/>
          </a:blip>
          <a:stretch>
            <a:fillRect/>
          </a:stretch>
        </p:blipFill>
        <p:spPr>
          <a:xfrm>
            <a:off x="533400" y="1687975"/>
            <a:ext cx="2946825" cy="34555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8">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8">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8">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8">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8">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8">
                                            <p:txEl>
                                              <p:pRg end="5" st="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0"/>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3200"/>
              <a:buNone/>
            </a:pPr>
            <a:r>
              <a:rPr lang="en"/>
              <a:t>Incident Response Cycle</a:t>
            </a:r>
            <a:endParaRPr/>
          </a:p>
        </p:txBody>
      </p:sp>
      <p:pic>
        <p:nvPicPr>
          <p:cNvPr id="205" name="Google Shape;205;p20"/>
          <p:cNvPicPr preferRelativeResize="0"/>
          <p:nvPr/>
        </p:nvPicPr>
        <p:blipFill rotWithShape="1">
          <a:blip r:embed="rId3">
            <a:alphaModFix/>
          </a:blip>
          <a:srcRect b="0" l="0" r="0" t="0"/>
          <a:stretch/>
        </p:blipFill>
        <p:spPr>
          <a:xfrm>
            <a:off x="309775" y="1919075"/>
            <a:ext cx="3225615" cy="2931725"/>
          </a:xfrm>
          <a:prstGeom prst="rect">
            <a:avLst/>
          </a:prstGeom>
          <a:noFill/>
          <a:ln>
            <a:noFill/>
          </a:ln>
        </p:spPr>
      </p:pic>
      <p:sp>
        <p:nvSpPr>
          <p:cNvPr id="206" name="Google Shape;206;p20"/>
          <p:cNvSpPr txBox="1"/>
          <p:nvPr>
            <p:ph idx="1" type="body"/>
          </p:nvPr>
        </p:nvSpPr>
        <p:spPr>
          <a:xfrm>
            <a:off x="3771975" y="1808325"/>
            <a:ext cx="5121900" cy="3228000"/>
          </a:xfrm>
          <a:prstGeom prst="rect">
            <a:avLst/>
          </a:prstGeom>
          <a:noFill/>
          <a:ln>
            <a:noFill/>
          </a:ln>
        </p:spPr>
        <p:txBody>
          <a:bodyPr anchorCtr="0" anchor="t" bIns="91425" lIns="91425" spcFirstLastPara="1" rIns="91425" wrap="square" tIns="91425">
            <a:normAutofit fontScale="77500" lnSpcReduction="10000"/>
          </a:bodyPr>
          <a:lstStyle/>
          <a:p>
            <a:pPr indent="-324364" lvl="0" marL="457200" rtl="0" algn="l">
              <a:lnSpc>
                <a:spcPct val="115000"/>
              </a:lnSpc>
              <a:spcBef>
                <a:spcPts val="0"/>
              </a:spcBef>
              <a:spcAft>
                <a:spcPts val="0"/>
              </a:spcAft>
              <a:buSzPct val="108107"/>
              <a:buAutoNum type="arabicPeriod"/>
            </a:pPr>
            <a:r>
              <a:rPr lang="en"/>
              <a:t>Document everything. Take screenshots, timestamp, make sure to capture URLs..</a:t>
            </a:r>
            <a:endParaRPr/>
          </a:p>
          <a:p>
            <a:pPr indent="-324364" lvl="0" marL="457200" rtl="0" algn="l">
              <a:lnSpc>
                <a:spcPct val="115000"/>
              </a:lnSpc>
              <a:spcBef>
                <a:spcPts val="0"/>
              </a:spcBef>
              <a:spcAft>
                <a:spcPts val="0"/>
              </a:spcAft>
              <a:buSzPct val="108107"/>
              <a:buAutoNum type="arabicPeriod"/>
            </a:pPr>
            <a:r>
              <a:rPr lang="en"/>
              <a:t>Are you safe?</a:t>
            </a:r>
            <a:endParaRPr/>
          </a:p>
          <a:p>
            <a:pPr indent="-324364" lvl="0" marL="457200" rtl="0" algn="l">
              <a:lnSpc>
                <a:spcPct val="115000"/>
              </a:lnSpc>
              <a:spcBef>
                <a:spcPts val="0"/>
              </a:spcBef>
              <a:spcAft>
                <a:spcPts val="0"/>
              </a:spcAft>
              <a:buSzPct val="108107"/>
              <a:buAutoNum type="arabicPeriod"/>
            </a:pPr>
            <a:r>
              <a:rPr lang="en"/>
              <a:t>Tell someone, and report the incident.</a:t>
            </a:r>
            <a:endParaRPr/>
          </a:p>
          <a:p>
            <a:pPr indent="-324364" lvl="0" marL="457200" rtl="0" algn="l">
              <a:lnSpc>
                <a:spcPct val="115000"/>
              </a:lnSpc>
              <a:spcBef>
                <a:spcPts val="0"/>
              </a:spcBef>
              <a:spcAft>
                <a:spcPts val="0"/>
              </a:spcAft>
              <a:buSzPct val="108107"/>
              <a:buAutoNum type="arabicPeriod"/>
            </a:pPr>
            <a:r>
              <a:rPr lang="en"/>
              <a:t>Remove your information; decide which accounts to deactivate or lock; update passwords to something new.</a:t>
            </a:r>
            <a:endParaRPr/>
          </a:p>
          <a:p>
            <a:pPr indent="-303083" lvl="1" marL="914400" rtl="0" algn="l">
              <a:lnSpc>
                <a:spcPct val="115000"/>
              </a:lnSpc>
              <a:spcBef>
                <a:spcPts val="0"/>
              </a:spcBef>
              <a:spcAft>
                <a:spcPts val="0"/>
              </a:spcAft>
              <a:buSzPct val="108108"/>
              <a:buAutoNum type="alphaLcPeriod"/>
            </a:pPr>
            <a:r>
              <a:rPr lang="en"/>
              <a:t>Write everything down.</a:t>
            </a:r>
            <a:endParaRPr/>
          </a:p>
          <a:p>
            <a:pPr indent="-324364" lvl="0" marL="457200" rtl="0" algn="l">
              <a:lnSpc>
                <a:spcPct val="115000"/>
              </a:lnSpc>
              <a:spcBef>
                <a:spcPts val="0"/>
              </a:spcBef>
              <a:spcAft>
                <a:spcPts val="0"/>
              </a:spcAft>
              <a:buSzPct val="108107"/>
              <a:buAutoNum type="arabicPeriod"/>
            </a:pPr>
            <a:r>
              <a:rPr lang="en"/>
              <a:t>Go Offline.</a:t>
            </a:r>
            <a:endParaRPr/>
          </a:p>
          <a:p>
            <a:pPr indent="-324364" lvl="0" marL="457200" rtl="0" algn="l">
              <a:lnSpc>
                <a:spcPct val="115000"/>
              </a:lnSpc>
              <a:spcBef>
                <a:spcPts val="0"/>
              </a:spcBef>
              <a:spcAft>
                <a:spcPts val="0"/>
              </a:spcAft>
              <a:buSzPct val="108107"/>
              <a:buAutoNum type="arabicPeriod"/>
            </a:pPr>
            <a:r>
              <a:rPr lang="en"/>
              <a:t>Do you need to relocate?</a:t>
            </a:r>
            <a:endParaRPr/>
          </a:p>
          <a:p>
            <a:pPr indent="-324365" lvl="0" marL="457200" rtl="0" algn="l">
              <a:lnSpc>
                <a:spcPct val="115000"/>
              </a:lnSpc>
              <a:spcBef>
                <a:spcPts val="0"/>
              </a:spcBef>
              <a:spcAft>
                <a:spcPts val="0"/>
              </a:spcAft>
              <a:buSzPct val="108107"/>
              <a:buAutoNum type="arabicPeriod"/>
            </a:pPr>
            <a:r>
              <a:rPr lang="en"/>
              <a:t>Monitor the situation (create “fake accounts”; set up alerts)</a:t>
            </a:r>
            <a:endParaRPr/>
          </a:p>
          <a:p>
            <a:pPr indent="-324365" lvl="0" marL="457200" rtl="0" algn="l">
              <a:lnSpc>
                <a:spcPct val="115000"/>
              </a:lnSpc>
              <a:spcBef>
                <a:spcPts val="0"/>
              </a:spcBef>
              <a:spcAft>
                <a:spcPts val="0"/>
              </a:spcAft>
              <a:buSzPct val="108107"/>
              <a:buAutoNum type="arabicPeriod"/>
            </a:pPr>
            <a:r>
              <a:rPr lang="en"/>
              <a:t>Make a report on the sites where your doxed information is shared (ex: </a:t>
            </a:r>
            <a:r>
              <a:rPr lang="en" u="sng">
                <a:solidFill>
                  <a:srgbClr val="0000FF"/>
                </a:solidFill>
                <a:hlinkClick r:id="rId4">
                  <a:extLst>
                    <a:ext uri="{A12FA001-AC4F-418D-AE19-62706E023703}">
                      <ahyp:hlinkClr val="tx"/>
                    </a:ext>
                  </a:extLst>
                </a:hlinkClick>
              </a:rPr>
              <a:t>Pastebin.com/contact</a:t>
            </a:r>
            <a:r>
              <a:rPr lang="en"/>
              <a:t>)</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6">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6">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6">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6">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6">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6">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6">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6">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6">
                                            <p:txEl>
                                              <p:pRg end="8" st="8"/>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5"/>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3200"/>
              <a:buNone/>
            </a:pPr>
            <a:r>
              <a:rPr lang="en"/>
              <a:t>Self-Care Tips &amp; Resources</a:t>
            </a:r>
            <a:endParaRPr/>
          </a:p>
        </p:txBody>
      </p:sp>
      <p:pic>
        <p:nvPicPr>
          <p:cNvPr id="212" name="Google Shape;212;p5"/>
          <p:cNvPicPr preferRelativeResize="0"/>
          <p:nvPr/>
        </p:nvPicPr>
        <p:blipFill rotWithShape="1">
          <a:blip r:embed="rId3">
            <a:alphaModFix/>
          </a:blip>
          <a:srcRect b="0" l="0" r="0" t="0"/>
          <a:stretch/>
        </p:blipFill>
        <p:spPr>
          <a:xfrm>
            <a:off x="2926775" y="1749312"/>
            <a:ext cx="3775550" cy="3317574"/>
          </a:xfrm>
          <a:prstGeom prst="rect">
            <a:avLst/>
          </a:prstGeom>
          <a:noFill/>
          <a:ln>
            <a:noFill/>
          </a:ln>
        </p:spPr>
      </p:pic>
      <p:sp>
        <p:nvSpPr>
          <p:cNvPr id="213" name="Google Shape;213;p5"/>
          <p:cNvSpPr txBox="1"/>
          <p:nvPr/>
        </p:nvSpPr>
        <p:spPr>
          <a:xfrm>
            <a:off x="6754725" y="3131050"/>
            <a:ext cx="1743900" cy="554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400"/>
              <a:buFont typeface="Arial"/>
              <a:buNone/>
            </a:pPr>
            <a:r>
              <a:rPr b="1" i="0" lang="en" sz="2400" u="none" cap="none" strike="noStrike">
                <a:solidFill>
                  <a:srgbClr val="434343"/>
                </a:solidFill>
                <a:latin typeface="Roboto"/>
                <a:ea typeface="Roboto"/>
                <a:cs typeface="Roboto"/>
                <a:sym typeface="Roboto"/>
              </a:rPr>
              <a:t>Tips?</a:t>
            </a:r>
            <a:endParaRPr b="1" i="0" sz="2400" u="none" cap="none" strike="noStrike">
              <a:solidFill>
                <a:srgbClr val="434343"/>
              </a:solidFill>
              <a:latin typeface="Roboto"/>
              <a:ea typeface="Roboto"/>
              <a:cs typeface="Roboto"/>
              <a:sym typeface="Roboto"/>
            </a:endParaRPr>
          </a:p>
        </p:txBody>
      </p:sp>
      <p:sp>
        <p:nvSpPr>
          <p:cNvPr id="214" name="Google Shape;214;p5"/>
          <p:cNvSpPr txBox="1"/>
          <p:nvPr/>
        </p:nvSpPr>
        <p:spPr>
          <a:xfrm>
            <a:off x="295375" y="3131038"/>
            <a:ext cx="2155800" cy="554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400"/>
              <a:buFont typeface="Arial"/>
              <a:buNone/>
            </a:pPr>
            <a:r>
              <a:rPr b="1" i="0" lang="en" sz="2400" u="none" cap="none" strike="noStrike">
                <a:solidFill>
                  <a:srgbClr val="434343"/>
                </a:solidFill>
                <a:latin typeface="Roboto"/>
                <a:ea typeface="Roboto"/>
                <a:cs typeface="Roboto"/>
                <a:sym typeface="Roboto"/>
              </a:rPr>
              <a:t>Resources?</a:t>
            </a:r>
            <a:endParaRPr b="1" i="0" sz="2400" u="none" cap="none" strike="noStrike">
              <a:solidFill>
                <a:srgbClr val="434343"/>
              </a:solidFill>
              <a:latin typeface="Roboto"/>
              <a:ea typeface="Roboto"/>
              <a:cs typeface="Roboto"/>
              <a:sym typeface="Roboto"/>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21"/>
          <p:cNvSpPr txBox="1"/>
          <p:nvPr>
            <p:ph type="title"/>
          </p:nvPr>
        </p:nvSpPr>
        <p:spPr>
          <a:xfrm>
            <a:off x="460950" y="2065350"/>
            <a:ext cx="8222100" cy="1012800"/>
          </a:xfrm>
          <a:prstGeom prst="rect">
            <a:avLst/>
          </a:prstGeom>
          <a:noFill/>
          <a:ln>
            <a:noFill/>
          </a:ln>
        </p:spPr>
        <p:txBody>
          <a:bodyPr anchorCtr="0" anchor="ctr" bIns="91425" lIns="91425" spcFirstLastPara="1" rIns="91425" wrap="square" tIns="91425">
            <a:normAutofit/>
          </a:bodyPr>
          <a:lstStyle/>
          <a:p>
            <a:pPr indent="0" lvl="0" marL="0" rtl="0" algn="l">
              <a:lnSpc>
                <a:spcPct val="100000"/>
              </a:lnSpc>
              <a:spcBef>
                <a:spcPts val="0"/>
              </a:spcBef>
              <a:spcAft>
                <a:spcPts val="0"/>
              </a:spcAft>
              <a:buSzPts val="4200"/>
              <a:buNone/>
            </a:pPr>
            <a:r>
              <a:rPr lang="en"/>
              <a:t>Questions?</a:t>
            </a:r>
            <a:endParaRPr/>
          </a:p>
        </p:txBody>
      </p:sp>
      <p:sp>
        <p:nvSpPr>
          <p:cNvPr id="220" name="Google Shape;220;p21"/>
          <p:cNvSpPr txBox="1"/>
          <p:nvPr>
            <p:ph idx="4294967295" type="subTitle"/>
          </p:nvPr>
        </p:nvSpPr>
        <p:spPr>
          <a:xfrm>
            <a:off x="460950" y="3981475"/>
            <a:ext cx="8222100" cy="1012800"/>
          </a:xfrm>
          <a:prstGeom prst="rect">
            <a:avLst/>
          </a:prstGeom>
          <a:noFill/>
          <a:ln>
            <a:noFill/>
          </a:ln>
        </p:spPr>
        <p:txBody>
          <a:bodyPr anchorCtr="0" anchor="t" bIns="91425" lIns="91425" spcFirstLastPara="1" rIns="91425" wrap="square" tIns="91425">
            <a:noAutofit/>
          </a:bodyPr>
          <a:lstStyle/>
          <a:p>
            <a:pPr indent="0" lvl="0" marL="0" marR="0" rtl="0" algn="l">
              <a:lnSpc>
                <a:spcPct val="95000"/>
              </a:lnSpc>
              <a:spcBef>
                <a:spcPts val="0"/>
              </a:spcBef>
              <a:spcAft>
                <a:spcPts val="0"/>
              </a:spcAft>
              <a:buClr>
                <a:srgbClr val="FFFFFF"/>
              </a:buClr>
              <a:buSzPts val="1018"/>
              <a:buFont typeface="Roboto"/>
              <a:buNone/>
            </a:pPr>
            <a:r>
              <a:rPr b="1" lang="en" sz="1400">
                <a:solidFill>
                  <a:schemeClr val="lt1"/>
                </a:solidFill>
              </a:rPr>
              <a:t>NAME</a:t>
            </a:r>
            <a:endParaRPr b="1" sz="1400">
              <a:solidFill>
                <a:schemeClr val="lt1"/>
              </a:solidFill>
            </a:endParaRPr>
          </a:p>
          <a:p>
            <a:pPr indent="0" lvl="0" marL="0" marR="0" rtl="0" algn="l">
              <a:lnSpc>
                <a:spcPct val="95000"/>
              </a:lnSpc>
              <a:spcBef>
                <a:spcPts val="0"/>
              </a:spcBef>
              <a:spcAft>
                <a:spcPts val="0"/>
              </a:spcAft>
              <a:buClr>
                <a:srgbClr val="FFFFFF"/>
              </a:buClr>
              <a:buSzPts val="1018"/>
              <a:buFont typeface="Roboto"/>
              <a:buNone/>
            </a:pPr>
            <a:r>
              <a:rPr b="1" lang="en" sz="1400">
                <a:solidFill>
                  <a:schemeClr val="lt1"/>
                </a:solidFill>
              </a:rPr>
              <a:t>Position</a:t>
            </a:r>
            <a:endParaRPr b="1" sz="1400">
              <a:solidFill>
                <a:schemeClr val="lt1"/>
              </a:solidFill>
            </a:endParaRPr>
          </a:p>
          <a:p>
            <a:pPr indent="0" lvl="0" marL="0" marR="0" rtl="0" algn="l">
              <a:lnSpc>
                <a:spcPct val="95000"/>
              </a:lnSpc>
              <a:spcBef>
                <a:spcPts val="0"/>
              </a:spcBef>
              <a:spcAft>
                <a:spcPts val="0"/>
              </a:spcAft>
              <a:buClr>
                <a:srgbClr val="FFFFFF"/>
              </a:buClr>
              <a:buSzPts val="1018"/>
              <a:buFont typeface="Roboto"/>
              <a:buNone/>
            </a:pPr>
            <a:r>
              <a:rPr lang="en" sz="1400">
                <a:solidFill>
                  <a:schemeClr val="lt1"/>
                </a:solidFill>
              </a:rPr>
              <a:t>Email contact</a:t>
            </a:r>
            <a:endParaRPr b="0" i="0" sz="1400" u="none" cap="none" strike="noStrike">
              <a:solidFill>
                <a:srgbClr val="00FFFF"/>
              </a:solidFill>
              <a:latin typeface="Roboto"/>
              <a:ea typeface="Roboto"/>
              <a:cs typeface="Roboto"/>
              <a:sym typeface="Roboto"/>
            </a:endParaRPr>
          </a:p>
        </p:txBody>
      </p:sp>
      <p:pic>
        <p:nvPicPr>
          <p:cNvPr id="221" name="Google Shape;221;p21"/>
          <p:cNvPicPr preferRelativeResize="0"/>
          <p:nvPr/>
        </p:nvPicPr>
        <p:blipFill>
          <a:blip r:embed="rId3">
            <a:alphaModFix/>
          </a:blip>
          <a:stretch>
            <a:fillRect/>
          </a:stretch>
        </p:blipFill>
        <p:spPr>
          <a:xfrm>
            <a:off x="7346600" y="536313"/>
            <a:ext cx="1336450" cy="133432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sp>
        <p:nvSpPr>
          <p:cNvPr id="81" name="Google Shape;81;p3"/>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3200"/>
              <a:buNone/>
            </a:pPr>
            <a:r>
              <a:rPr lang="en"/>
              <a:t>A few bits of housekeeping…</a:t>
            </a:r>
            <a:endParaRPr/>
          </a:p>
        </p:txBody>
      </p:sp>
      <p:sp>
        <p:nvSpPr>
          <p:cNvPr id="82" name="Google Shape;82;p3"/>
          <p:cNvSpPr txBox="1"/>
          <p:nvPr>
            <p:ph idx="1" type="body"/>
          </p:nvPr>
        </p:nvSpPr>
        <p:spPr>
          <a:xfrm>
            <a:off x="471900" y="1843325"/>
            <a:ext cx="8130900" cy="3102300"/>
          </a:xfrm>
          <a:prstGeom prst="rect">
            <a:avLst/>
          </a:prstGeom>
          <a:noFill/>
          <a:ln>
            <a:noFill/>
          </a:ln>
        </p:spPr>
        <p:txBody>
          <a:bodyPr anchorCtr="0" anchor="t" bIns="91425" lIns="91425" spcFirstLastPara="1" rIns="91425" wrap="square" tIns="91425">
            <a:normAutofit lnSpcReduction="10000"/>
          </a:bodyPr>
          <a:lstStyle/>
          <a:p>
            <a:pPr indent="-317499" lvl="0" marL="457200" rtl="0" algn="l">
              <a:lnSpc>
                <a:spcPct val="115000"/>
              </a:lnSpc>
              <a:spcBef>
                <a:spcPts val="0"/>
              </a:spcBef>
              <a:spcAft>
                <a:spcPts val="0"/>
              </a:spcAft>
              <a:buSzPts val="1400"/>
              <a:buChar char="❖"/>
            </a:pPr>
            <a:r>
              <a:rPr lang="en"/>
              <a:t>To maximize privacy, LFP is not recording this session. We ask attendees to refrain from recording this session, as suggestions and concerns shared may be sensitive.</a:t>
            </a:r>
            <a:endParaRPr/>
          </a:p>
          <a:p>
            <a:pPr indent="-317499" lvl="0" marL="457200" rtl="0" algn="l">
              <a:lnSpc>
                <a:spcPct val="115000"/>
              </a:lnSpc>
              <a:spcBef>
                <a:spcPts val="0"/>
              </a:spcBef>
              <a:spcAft>
                <a:spcPts val="0"/>
              </a:spcAft>
              <a:buSzPts val="1400"/>
              <a:buChar char="❖"/>
            </a:pPr>
            <a:r>
              <a:rPr lang="en"/>
              <a:t>Exercise discretion and respect each other’s privacy. It is our hope that everyone will leave this session with new ideas and practical tips to apply and share. If you are sharing these ideas, please do not publish the name or affiliation of the source without permission (LFP is an exception, of course!).</a:t>
            </a:r>
            <a:endParaRPr/>
          </a:p>
          <a:p>
            <a:pPr indent="-317499" lvl="0" marL="457200" rtl="0" algn="l">
              <a:lnSpc>
                <a:spcPct val="115000"/>
              </a:lnSpc>
              <a:spcBef>
                <a:spcPts val="0"/>
              </a:spcBef>
              <a:spcAft>
                <a:spcPts val="0"/>
              </a:spcAft>
              <a:buSzPts val="1400"/>
              <a:buChar char="❖"/>
            </a:pPr>
            <a:r>
              <a:rPr lang="en"/>
              <a:t>The topics raised in today’s conversation are alarming and ongoing. It is possible that there may be folks among us today who are at greater risk; are close to those who are; or, may actively be experiencing harassment or harm. Please be sensitive to this reality and of our colleagues.</a:t>
            </a:r>
            <a:endParaRPr/>
          </a:p>
          <a:p>
            <a:pPr indent="-317500" lvl="0" marL="457200" rtl="0" algn="l">
              <a:lnSpc>
                <a:spcPct val="115000"/>
              </a:lnSpc>
              <a:spcBef>
                <a:spcPts val="0"/>
              </a:spcBef>
              <a:spcAft>
                <a:spcPts val="0"/>
              </a:spcAft>
              <a:buSzPts val="1400"/>
              <a:buChar char="❖"/>
            </a:pPr>
            <a:r>
              <a:rPr lang="en"/>
              <a:t>Following today’s meeting, LFP will send out an anonymized list of the additional ideas shared by participants, and a consolidated list of links referenced in this presentation.</a:t>
            </a:r>
            <a:endParaRPr>
              <a:solidFill>
                <a:srgbClr val="0000FF"/>
              </a:solidFill>
            </a:endParaRPr>
          </a:p>
          <a:p>
            <a:pPr indent="-228600" lvl="0" marL="457200" rtl="0" algn="l">
              <a:lnSpc>
                <a:spcPct val="115000"/>
              </a:lnSpc>
              <a:spcBef>
                <a:spcPts val="0"/>
              </a:spcBef>
              <a:spcAft>
                <a:spcPts val="0"/>
              </a:spcAft>
              <a:buSzPts val="1400"/>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2">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2">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2">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2">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2">
                                            <p:txEl>
                                              <p:pRg end="4" st="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4"/>
          <p:cNvSpPr txBox="1"/>
          <p:nvPr>
            <p:ph type="title"/>
          </p:nvPr>
        </p:nvSpPr>
        <p:spPr>
          <a:xfrm>
            <a:off x="471900" y="738725"/>
            <a:ext cx="8222100" cy="767700"/>
          </a:xfrm>
          <a:prstGeom prst="rect">
            <a:avLst/>
          </a:prstGeom>
          <a:noFill/>
          <a:ln>
            <a:noFill/>
          </a:ln>
        </p:spPr>
        <p:txBody>
          <a:bodyPr anchorCtr="0" anchor="ctr" bIns="91425" lIns="91425" spcFirstLastPara="1" rIns="91425" wrap="square" tIns="91425">
            <a:normAutofit/>
          </a:bodyPr>
          <a:lstStyle/>
          <a:p>
            <a:pPr indent="0" lvl="0" marL="0" rtl="0" algn="l">
              <a:lnSpc>
                <a:spcPct val="100000"/>
              </a:lnSpc>
              <a:spcBef>
                <a:spcPts val="0"/>
              </a:spcBef>
              <a:spcAft>
                <a:spcPts val="0"/>
              </a:spcAft>
              <a:buSzPts val="4200"/>
              <a:buNone/>
            </a:pPr>
            <a:r>
              <a:rPr lang="en"/>
              <a:t>Challenges &amp; Librarianship</a:t>
            </a:r>
            <a:endParaRPr/>
          </a:p>
        </p:txBody>
      </p:sp>
      <p:sp>
        <p:nvSpPr>
          <p:cNvPr id="88" name="Google Shape;88;p4"/>
          <p:cNvSpPr txBox="1"/>
          <p:nvPr>
            <p:ph idx="1" type="body"/>
          </p:nvPr>
        </p:nvSpPr>
        <p:spPr>
          <a:xfrm>
            <a:off x="4157075" y="1789125"/>
            <a:ext cx="4784100" cy="3166200"/>
          </a:xfrm>
          <a:prstGeom prst="rect">
            <a:avLst/>
          </a:prstGeom>
          <a:noFill/>
          <a:ln>
            <a:noFill/>
          </a:ln>
        </p:spPr>
        <p:txBody>
          <a:bodyPr anchorCtr="0" anchor="t" bIns="91425" lIns="91425" spcFirstLastPara="1" rIns="91425" wrap="square" tIns="91425">
            <a:normAutofit fontScale="85000" lnSpcReduction="10000"/>
          </a:bodyPr>
          <a:lstStyle/>
          <a:p>
            <a:pPr indent="-325754" lvl="0" marL="457200" rtl="0" algn="l">
              <a:lnSpc>
                <a:spcPct val="115000"/>
              </a:lnSpc>
              <a:spcBef>
                <a:spcPts val="0"/>
              </a:spcBef>
              <a:spcAft>
                <a:spcPts val="0"/>
              </a:spcAft>
              <a:buSzPct val="100000"/>
              <a:buChar char="➔"/>
            </a:pPr>
            <a:r>
              <a:rPr lang="en" u="sng">
                <a:solidFill>
                  <a:srgbClr val="0000FF"/>
                </a:solidFill>
                <a:hlinkClick r:id="rId3">
                  <a:extLst>
                    <a:ext uri="{A12FA001-AC4F-418D-AE19-62706E023703}">
                      <ahyp:hlinkClr val="tx"/>
                    </a:ext>
                  </a:extLst>
                </a:hlinkClick>
              </a:rPr>
              <a:t>ALA Letter of Concern to FBI Regarding Threats of Violence in Libraries</a:t>
            </a:r>
            <a:endParaRPr>
              <a:solidFill>
                <a:srgbClr val="0000FF"/>
              </a:solidFill>
            </a:endParaRPr>
          </a:p>
          <a:p>
            <a:pPr indent="-325754" lvl="0" marL="457200" rtl="0" algn="l">
              <a:lnSpc>
                <a:spcPct val="115000"/>
              </a:lnSpc>
              <a:spcBef>
                <a:spcPts val="0"/>
              </a:spcBef>
              <a:spcAft>
                <a:spcPts val="0"/>
              </a:spcAft>
              <a:buSzPct val="100000"/>
              <a:buChar char="➔"/>
            </a:pPr>
            <a:r>
              <a:rPr lang="en" u="sng">
                <a:solidFill>
                  <a:srgbClr val="0000FF"/>
                </a:solidFill>
                <a:hlinkClick r:id="rId4">
                  <a:extLst>
                    <a:ext uri="{A12FA001-AC4F-418D-AE19-62706E023703}">
                      <ahyp:hlinkClr val="tx"/>
                    </a:ext>
                  </a:extLst>
                </a:hlinkClick>
              </a:rPr>
              <a:t>ALA Cyberbullying and Doxxing Resources</a:t>
            </a:r>
            <a:endParaRPr>
              <a:solidFill>
                <a:srgbClr val="0000FF"/>
              </a:solidFill>
            </a:endParaRPr>
          </a:p>
          <a:p>
            <a:pPr indent="-325754" lvl="0" marL="457200" rtl="0" algn="l">
              <a:lnSpc>
                <a:spcPct val="115000"/>
              </a:lnSpc>
              <a:spcBef>
                <a:spcPts val="0"/>
              </a:spcBef>
              <a:spcAft>
                <a:spcPts val="0"/>
              </a:spcAft>
              <a:buSzPct val="100000"/>
              <a:buChar char="➔"/>
            </a:pPr>
            <a:r>
              <a:rPr lang="en"/>
              <a:t>ALA Office for Intellectual Freedom </a:t>
            </a:r>
            <a:r>
              <a:rPr lang="en" u="sng">
                <a:solidFill>
                  <a:srgbClr val="0000FF"/>
                </a:solidFill>
                <a:hlinkClick r:id="rId5">
                  <a:extLst>
                    <a:ext uri="{A12FA001-AC4F-418D-AE19-62706E023703}">
                      <ahyp:hlinkClr val="tx"/>
                    </a:ext>
                  </a:extLst>
                </a:hlinkClick>
              </a:rPr>
              <a:t>Newsletter archive</a:t>
            </a:r>
            <a:endParaRPr/>
          </a:p>
          <a:p>
            <a:pPr indent="-325754" lvl="0" marL="457200" rtl="0" algn="l">
              <a:lnSpc>
                <a:spcPct val="115000"/>
              </a:lnSpc>
              <a:spcBef>
                <a:spcPts val="0"/>
              </a:spcBef>
              <a:spcAft>
                <a:spcPts val="0"/>
              </a:spcAft>
              <a:buSzPct val="100000"/>
              <a:buChar char="➔"/>
            </a:pPr>
            <a:r>
              <a:rPr lang="en"/>
              <a:t>ALA Office for Intellectual Freedom </a:t>
            </a:r>
            <a:r>
              <a:rPr lang="en" u="sng">
                <a:solidFill>
                  <a:srgbClr val="0000FF"/>
                </a:solidFill>
                <a:hlinkClick r:id="rId6">
                  <a:extLst>
                    <a:ext uri="{A12FA001-AC4F-418D-AE19-62706E023703}">
                      <ahyp:hlinkClr val="tx"/>
                    </a:ext>
                  </a:extLst>
                </a:hlinkClick>
              </a:rPr>
              <a:t>Challenge Support</a:t>
            </a:r>
            <a:endParaRPr>
              <a:solidFill>
                <a:srgbClr val="0000FF"/>
              </a:solidFill>
            </a:endParaRPr>
          </a:p>
          <a:p>
            <a:pPr indent="-325754" lvl="0" marL="457200" rtl="0" algn="l">
              <a:lnSpc>
                <a:spcPct val="115000"/>
              </a:lnSpc>
              <a:spcBef>
                <a:spcPts val="0"/>
              </a:spcBef>
              <a:spcAft>
                <a:spcPts val="0"/>
              </a:spcAft>
              <a:buSzPct val="100000"/>
              <a:buChar char="➔"/>
            </a:pPr>
            <a:r>
              <a:rPr lang="en"/>
              <a:t>MLA IFSRC &amp; MLS Intellectual Freedom </a:t>
            </a:r>
            <a:r>
              <a:rPr lang="en" u="sng">
                <a:solidFill>
                  <a:srgbClr val="0000FF"/>
                </a:solidFill>
                <a:hlinkClick r:id="rId7">
                  <a:extLst>
                    <a:ext uri="{A12FA001-AC4F-418D-AE19-62706E023703}">
                      <ahyp:hlinkClr val="tx"/>
                    </a:ext>
                  </a:extLst>
                </a:hlinkClick>
              </a:rPr>
              <a:t>LibGuide for MA Libraries</a:t>
            </a:r>
            <a:endParaRPr>
              <a:solidFill>
                <a:srgbClr val="0000FF"/>
              </a:solidFill>
            </a:endParaRPr>
          </a:p>
          <a:p>
            <a:pPr indent="-325754" lvl="0" marL="457200" rtl="0" algn="l">
              <a:lnSpc>
                <a:spcPct val="115000"/>
              </a:lnSpc>
              <a:spcBef>
                <a:spcPts val="0"/>
              </a:spcBef>
              <a:spcAft>
                <a:spcPts val="0"/>
              </a:spcAft>
              <a:buSzPct val="100000"/>
              <a:buChar char="➔"/>
            </a:pPr>
            <a:r>
              <a:rPr lang="en"/>
              <a:t>Targeting of specific groups of people including: LGBTQIA+, Asian American Pacific Islander, BIPOC communities</a:t>
            </a:r>
            <a:endParaRPr/>
          </a:p>
        </p:txBody>
      </p:sp>
      <p:pic>
        <p:nvPicPr>
          <p:cNvPr id="89" name="Google Shape;89;p4"/>
          <p:cNvPicPr preferRelativeResize="0"/>
          <p:nvPr/>
        </p:nvPicPr>
        <p:blipFill rotWithShape="1">
          <a:blip r:embed="rId8">
            <a:alphaModFix/>
          </a:blip>
          <a:srcRect b="0" l="0" r="0" t="0"/>
          <a:stretch/>
        </p:blipFill>
        <p:spPr>
          <a:xfrm>
            <a:off x="587150" y="1789175"/>
            <a:ext cx="3370299" cy="32366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8">
                                            <p:txEl>
                                              <p:pRg end="0" st="0"/>
                                            </p:txEl>
                                          </p:spTgt>
                                        </p:tgtEl>
                                        <p:attrNameLst>
                                          <p:attrName>style.visibility</p:attrName>
                                        </p:attrNameLst>
                                      </p:cBhvr>
                                      <p:to>
                                        <p:strVal val="visible"/>
                                      </p:to>
                                    </p:set>
                                    <p:animEffect filter="fade" transition="in">
                                      <p:cBhvr>
                                        <p:cTn dur="1000"/>
                                        <p:tgtEl>
                                          <p:spTgt spid="8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8">
                                            <p:txEl>
                                              <p:pRg end="1" st="1"/>
                                            </p:txEl>
                                          </p:spTgt>
                                        </p:tgtEl>
                                        <p:attrNameLst>
                                          <p:attrName>style.visibility</p:attrName>
                                        </p:attrNameLst>
                                      </p:cBhvr>
                                      <p:to>
                                        <p:strVal val="visible"/>
                                      </p:to>
                                    </p:set>
                                    <p:animEffect filter="fade" transition="in">
                                      <p:cBhvr>
                                        <p:cTn dur="1000"/>
                                        <p:tgtEl>
                                          <p:spTgt spid="8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8">
                                            <p:txEl>
                                              <p:pRg end="2" st="2"/>
                                            </p:txEl>
                                          </p:spTgt>
                                        </p:tgtEl>
                                        <p:attrNameLst>
                                          <p:attrName>style.visibility</p:attrName>
                                        </p:attrNameLst>
                                      </p:cBhvr>
                                      <p:to>
                                        <p:strVal val="visible"/>
                                      </p:to>
                                    </p:set>
                                    <p:animEffect filter="fade" transition="in">
                                      <p:cBhvr>
                                        <p:cTn dur="1000"/>
                                        <p:tgtEl>
                                          <p:spTgt spid="88">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8">
                                            <p:txEl>
                                              <p:pRg end="3" st="3"/>
                                            </p:txEl>
                                          </p:spTgt>
                                        </p:tgtEl>
                                        <p:attrNameLst>
                                          <p:attrName>style.visibility</p:attrName>
                                        </p:attrNameLst>
                                      </p:cBhvr>
                                      <p:to>
                                        <p:strVal val="visible"/>
                                      </p:to>
                                    </p:set>
                                    <p:animEffect filter="fade" transition="in">
                                      <p:cBhvr>
                                        <p:cTn dur="1000"/>
                                        <p:tgtEl>
                                          <p:spTgt spid="88">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8">
                                            <p:txEl>
                                              <p:pRg end="4" st="4"/>
                                            </p:txEl>
                                          </p:spTgt>
                                        </p:tgtEl>
                                        <p:attrNameLst>
                                          <p:attrName>style.visibility</p:attrName>
                                        </p:attrNameLst>
                                      </p:cBhvr>
                                      <p:to>
                                        <p:strVal val="visible"/>
                                      </p:to>
                                    </p:set>
                                    <p:animEffect filter="fade" transition="in">
                                      <p:cBhvr>
                                        <p:cTn dur="1000"/>
                                        <p:tgtEl>
                                          <p:spTgt spid="88">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8">
                                            <p:txEl>
                                              <p:pRg end="5" st="5"/>
                                            </p:txEl>
                                          </p:spTgt>
                                        </p:tgtEl>
                                        <p:attrNameLst>
                                          <p:attrName>style.visibility</p:attrName>
                                        </p:attrNameLst>
                                      </p:cBhvr>
                                      <p:to>
                                        <p:strVal val="visible"/>
                                      </p:to>
                                    </p:set>
                                    <p:animEffect filter="fade" transition="in">
                                      <p:cBhvr>
                                        <p:cTn dur="1000"/>
                                        <p:tgtEl>
                                          <p:spTgt spid="88">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6"/>
          <p:cNvSpPr txBox="1"/>
          <p:nvPr>
            <p:ph type="title"/>
          </p:nvPr>
        </p:nvSpPr>
        <p:spPr>
          <a:xfrm>
            <a:off x="460950" y="2065350"/>
            <a:ext cx="8222100" cy="1012800"/>
          </a:xfrm>
          <a:prstGeom prst="rect">
            <a:avLst/>
          </a:prstGeom>
          <a:noFill/>
          <a:ln>
            <a:noFill/>
          </a:ln>
        </p:spPr>
        <p:txBody>
          <a:bodyPr anchorCtr="0" anchor="ctr" bIns="91425" lIns="91425" spcFirstLastPara="1" rIns="91425" wrap="square" tIns="91425">
            <a:normAutofit/>
          </a:bodyPr>
          <a:lstStyle/>
          <a:p>
            <a:pPr indent="0" lvl="0" marL="0" rtl="0" algn="l">
              <a:lnSpc>
                <a:spcPct val="100000"/>
              </a:lnSpc>
              <a:spcBef>
                <a:spcPts val="0"/>
              </a:spcBef>
              <a:spcAft>
                <a:spcPts val="0"/>
              </a:spcAft>
              <a:buSzPts val="4200"/>
              <a:buNone/>
            </a:pPr>
            <a:r>
              <a:rPr lang="en"/>
              <a:t>Prevention Strategies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7"/>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3200"/>
              <a:buNone/>
            </a:pPr>
            <a:r>
              <a:rPr lang="en"/>
              <a:t>Harm Reduction/Harm Minimization Tips</a:t>
            </a:r>
            <a:endParaRPr/>
          </a:p>
        </p:txBody>
      </p:sp>
      <p:sp>
        <p:nvSpPr>
          <p:cNvPr id="100" name="Google Shape;100;p7"/>
          <p:cNvSpPr txBox="1"/>
          <p:nvPr>
            <p:ph idx="1" type="body"/>
          </p:nvPr>
        </p:nvSpPr>
        <p:spPr>
          <a:xfrm>
            <a:off x="471900" y="1919075"/>
            <a:ext cx="8222100" cy="3125700"/>
          </a:xfrm>
          <a:prstGeom prst="rect">
            <a:avLst/>
          </a:prstGeom>
          <a:noFill/>
          <a:ln>
            <a:noFill/>
          </a:ln>
        </p:spPr>
        <p:txBody>
          <a:bodyPr anchorCtr="0" anchor="t" bIns="91425" lIns="91425" spcFirstLastPara="1" rIns="91425" wrap="square" tIns="91425">
            <a:normAutofit fontScale="92500"/>
          </a:bodyPr>
          <a:lstStyle/>
          <a:p>
            <a:pPr indent="-334327" lvl="0" marL="457200" rtl="0" algn="l">
              <a:lnSpc>
                <a:spcPct val="115000"/>
              </a:lnSpc>
              <a:spcBef>
                <a:spcPts val="0"/>
              </a:spcBef>
              <a:spcAft>
                <a:spcPts val="0"/>
              </a:spcAft>
              <a:buClr>
                <a:srgbClr val="434343"/>
              </a:buClr>
              <a:buSzPct val="100000"/>
              <a:buChar char="➔"/>
            </a:pPr>
            <a:r>
              <a:rPr lang="en">
                <a:solidFill>
                  <a:srgbClr val="434343"/>
                </a:solidFill>
              </a:rPr>
              <a:t>Take the approach of: </a:t>
            </a:r>
            <a:r>
              <a:rPr b="1" i="1" lang="en">
                <a:solidFill>
                  <a:schemeClr val="accent3"/>
                </a:solidFill>
              </a:rPr>
              <a:t>WHEN</a:t>
            </a:r>
            <a:r>
              <a:rPr b="1" i="1" lang="en">
                <a:solidFill>
                  <a:srgbClr val="434343"/>
                </a:solidFill>
              </a:rPr>
              <a:t> </a:t>
            </a:r>
            <a:r>
              <a:rPr i="1" lang="en">
                <a:solidFill>
                  <a:srgbClr val="434343"/>
                </a:solidFill>
              </a:rPr>
              <a:t>my account[s] are hacked/doxed/compromised </a:t>
            </a:r>
            <a:r>
              <a:rPr lang="en">
                <a:solidFill>
                  <a:srgbClr val="434343"/>
                </a:solidFill>
              </a:rPr>
              <a:t>rather than </a:t>
            </a:r>
            <a:r>
              <a:rPr b="1" i="1" lang="en">
                <a:solidFill>
                  <a:schemeClr val="accent3"/>
                </a:solidFill>
              </a:rPr>
              <a:t>IF</a:t>
            </a:r>
            <a:r>
              <a:rPr b="1" i="1" lang="en">
                <a:solidFill>
                  <a:srgbClr val="434343"/>
                </a:solidFill>
              </a:rPr>
              <a:t> </a:t>
            </a:r>
            <a:r>
              <a:rPr i="1" lang="en">
                <a:solidFill>
                  <a:srgbClr val="434343"/>
                </a:solidFill>
              </a:rPr>
              <a:t>my account[s] are hacked/doxed/compromised.</a:t>
            </a:r>
            <a:endParaRPr>
              <a:solidFill>
                <a:srgbClr val="434343"/>
              </a:solidFill>
            </a:endParaRPr>
          </a:p>
          <a:p>
            <a:pPr indent="-334327" lvl="0" marL="457200" rtl="0" algn="l">
              <a:lnSpc>
                <a:spcPct val="115000"/>
              </a:lnSpc>
              <a:spcBef>
                <a:spcPts val="0"/>
              </a:spcBef>
              <a:spcAft>
                <a:spcPts val="0"/>
              </a:spcAft>
              <a:buClr>
                <a:srgbClr val="434343"/>
              </a:buClr>
              <a:buSzPct val="100000"/>
              <a:buChar char="➔"/>
            </a:pPr>
            <a:r>
              <a:rPr lang="en">
                <a:solidFill>
                  <a:srgbClr val="434343"/>
                </a:solidFill>
              </a:rPr>
              <a:t>Take a look at what is already publicly available about you online. </a:t>
            </a:r>
            <a:endParaRPr>
              <a:solidFill>
                <a:srgbClr val="434343"/>
              </a:solidFill>
            </a:endParaRPr>
          </a:p>
          <a:p>
            <a:pPr indent="-334327" lvl="0" marL="457200" rtl="0" algn="l">
              <a:lnSpc>
                <a:spcPct val="115000"/>
              </a:lnSpc>
              <a:spcBef>
                <a:spcPts val="0"/>
              </a:spcBef>
              <a:spcAft>
                <a:spcPts val="0"/>
              </a:spcAft>
              <a:buClr>
                <a:srgbClr val="434343"/>
              </a:buClr>
              <a:buSzPct val="100000"/>
              <a:buChar char="➔"/>
            </a:pPr>
            <a:r>
              <a:rPr lang="en">
                <a:solidFill>
                  <a:srgbClr val="434343"/>
                </a:solidFill>
              </a:rPr>
              <a:t>Read up on policies of the accounts that you already have; tighten Settings.</a:t>
            </a:r>
            <a:endParaRPr>
              <a:solidFill>
                <a:srgbClr val="434343"/>
              </a:solidFill>
            </a:endParaRPr>
          </a:p>
          <a:p>
            <a:pPr indent="-334327" lvl="0" marL="457200" rtl="0" algn="l">
              <a:lnSpc>
                <a:spcPct val="115000"/>
              </a:lnSpc>
              <a:spcBef>
                <a:spcPts val="0"/>
              </a:spcBef>
              <a:spcAft>
                <a:spcPts val="0"/>
              </a:spcAft>
              <a:buClr>
                <a:srgbClr val="434343"/>
              </a:buClr>
              <a:buSzPct val="100000"/>
              <a:buChar char="➔"/>
            </a:pPr>
            <a:r>
              <a:rPr lang="en">
                <a:solidFill>
                  <a:srgbClr val="434343"/>
                </a:solidFill>
              </a:rPr>
              <a:t>Identify who you can trust and create a plan.</a:t>
            </a:r>
            <a:endParaRPr>
              <a:solidFill>
                <a:srgbClr val="434343"/>
              </a:solidFill>
            </a:endParaRPr>
          </a:p>
          <a:p>
            <a:pPr indent="0" lvl="0" marL="0" rtl="0" algn="l">
              <a:lnSpc>
                <a:spcPct val="115000"/>
              </a:lnSpc>
              <a:spcBef>
                <a:spcPts val="1200"/>
              </a:spcBef>
              <a:spcAft>
                <a:spcPts val="0"/>
              </a:spcAft>
              <a:buSzPct val="100000"/>
              <a:buNone/>
            </a:pPr>
            <a:r>
              <a:rPr b="1" lang="en">
                <a:solidFill>
                  <a:srgbClr val="434343"/>
                </a:solidFill>
              </a:rPr>
              <a:t>General Resources:</a:t>
            </a:r>
            <a:endParaRPr>
              <a:solidFill>
                <a:srgbClr val="434343"/>
              </a:solidFill>
            </a:endParaRPr>
          </a:p>
          <a:p>
            <a:pPr indent="-334327" lvl="0" marL="457200" rtl="0" algn="l">
              <a:lnSpc>
                <a:spcPct val="115000"/>
              </a:lnSpc>
              <a:spcBef>
                <a:spcPts val="1200"/>
              </a:spcBef>
              <a:spcAft>
                <a:spcPts val="0"/>
              </a:spcAft>
              <a:buClr>
                <a:srgbClr val="1A237E"/>
              </a:buClr>
              <a:buSzPct val="100000"/>
              <a:buChar char="➔"/>
            </a:pPr>
            <a:r>
              <a:rPr lang="en" u="sng">
                <a:solidFill>
                  <a:srgbClr val="0000FF"/>
                </a:solidFill>
                <a:hlinkClick r:id="rId3">
                  <a:extLst>
                    <a:ext uri="{A12FA001-AC4F-418D-AE19-62706E023703}">
                      <ahyp:hlinkClr val="tx"/>
                    </a:ext>
                  </a:extLst>
                </a:hlinkClick>
              </a:rPr>
              <a:t>Electronic Frontier Foundation Surveillance Defense kit</a:t>
            </a:r>
            <a:endParaRPr>
              <a:solidFill>
                <a:srgbClr val="0000FF"/>
              </a:solidFill>
            </a:endParaRPr>
          </a:p>
          <a:p>
            <a:pPr indent="-334327" lvl="0" marL="457200" rtl="0" algn="l">
              <a:lnSpc>
                <a:spcPct val="115000"/>
              </a:lnSpc>
              <a:spcBef>
                <a:spcPts val="0"/>
              </a:spcBef>
              <a:spcAft>
                <a:spcPts val="0"/>
              </a:spcAft>
              <a:buClr>
                <a:srgbClr val="1A237E"/>
              </a:buClr>
              <a:buSzPct val="100000"/>
              <a:buChar char="➔"/>
            </a:pPr>
            <a:r>
              <a:rPr lang="en" u="sng">
                <a:solidFill>
                  <a:srgbClr val="0000FF"/>
                </a:solidFill>
                <a:hlinkClick r:id="rId4">
                  <a:extLst>
                    <a:ext uri="{A12FA001-AC4F-418D-AE19-62706E023703}">
                      <ahyp:hlinkClr val="tx"/>
                    </a:ext>
                  </a:extLst>
                </a:hlinkClick>
              </a:rPr>
              <a:t>Library Freedom Project: Anti-harassment guide</a:t>
            </a:r>
            <a:endParaRPr b="1">
              <a:solidFill>
                <a:srgbClr val="0000FF"/>
              </a:solidFill>
            </a:endParaRPr>
          </a:p>
          <a:p>
            <a:pPr indent="-228600" lvl="0" marL="457200" rtl="0" algn="l">
              <a:lnSpc>
                <a:spcPct val="115000"/>
              </a:lnSpc>
              <a:spcBef>
                <a:spcPts val="0"/>
              </a:spcBef>
              <a:spcAft>
                <a:spcPts val="0"/>
              </a:spcAft>
              <a:buSzPct val="100000"/>
              <a:buNone/>
            </a:pPr>
            <a:r>
              <a:t/>
            </a:r>
            <a:endParaRPr i="1"/>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0">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0">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0">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0">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0">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0">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0">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0">
                                            <p:txEl>
                                              <p:pRg end="7" st="7"/>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8"/>
          <p:cNvSpPr txBox="1"/>
          <p:nvPr>
            <p:ph type="title"/>
          </p:nvPr>
        </p:nvSpPr>
        <p:spPr>
          <a:xfrm>
            <a:off x="460950" y="2065350"/>
            <a:ext cx="8222100" cy="1012800"/>
          </a:xfrm>
          <a:prstGeom prst="rect">
            <a:avLst/>
          </a:prstGeom>
          <a:noFill/>
          <a:ln>
            <a:noFill/>
          </a:ln>
        </p:spPr>
        <p:txBody>
          <a:bodyPr anchorCtr="0" anchor="ctr"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Threat Modeling &amp; Digital Security</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g14ee7ce4656_1_0"/>
          <p:cNvSpPr txBox="1"/>
          <p:nvPr>
            <p:ph type="title"/>
          </p:nvPr>
        </p:nvSpPr>
        <p:spPr>
          <a:xfrm>
            <a:off x="471900" y="738725"/>
            <a:ext cx="8222100" cy="767700"/>
          </a:xfrm>
          <a:prstGeom prst="rect">
            <a:avLst/>
          </a:prstGeom>
          <a:noFill/>
          <a:ln>
            <a:noFill/>
          </a:ln>
        </p:spPr>
        <p:txBody>
          <a:bodyPr anchorCtr="0" anchor="ctr" bIns="91425" lIns="91425" spcFirstLastPara="1" rIns="91425" wrap="square" tIns="91425">
            <a:normAutofit/>
          </a:bodyPr>
          <a:lstStyle/>
          <a:p>
            <a:pPr indent="0" lvl="0" marL="0" rtl="0" algn="l">
              <a:lnSpc>
                <a:spcPct val="100000"/>
              </a:lnSpc>
              <a:spcBef>
                <a:spcPts val="0"/>
              </a:spcBef>
              <a:spcAft>
                <a:spcPts val="0"/>
              </a:spcAft>
              <a:buSzPts val="4667"/>
              <a:buNone/>
            </a:pPr>
            <a:r>
              <a:rPr lang="en"/>
              <a:t>Data, Data Everywhere…</a:t>
            </a:r>
            <a:endParaRPr/>
          </a:p>
        </p:txBody>
      </p:sp>
      <p:pic>
        <p:nvPicPr>
          <p:cNvPr id="111" name="Google Shape;111;g14ee7ce4656_1_0"/>
          <p:cNvPicPr preferRelativeResize="0"/>
          <p:nvPr/>
        </p:nvPicPr>
        <p:blipFill rotWithShape="1">
          <a:blip r:embed="rId3">
            <a:alphaModFix/>
          </a:blip>
          <a:srcRect b="0" l="0" r="0" t="0"/>
          <a:stretch/>
        </p:blipFill>
        <p:spPr>
          <a:xfrm>
            <a:off x="1383313" y="1789750"/>
            <a:ext cx="6377374" cy="31887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11"/>
          <p:cNvSpPr txBox="1"/>
          <p:nvPr>
            <p:ph type="title"/>
          </p:nvPr>
        </p:nvSpPr>
        <p:spPr>
          <a:xfrm>
            <a:off x="471900" y="411875"/>
            <a:ext cx="8222100" cy="10947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3200"/>
              <a:buNone/>
            </a:pPr>
            <a:r>
              <a:rPr lang="en"/>
              <a:t>A Look at Threat Modeling</a:t>
            </a:r>
            <a:endParaRPr/>
          </a:p>
        </p:txBody>
      </p:sp>
      <p:pic>
        <p:nvPicPr>
          <p:cNvPr id="117" name="Google Shape;117;p11"/>
          <p:cNvPicPr preferRelativeResize="0"/>
          <p:nvPr/>
        </p:nvPicPr>
        <p:blipFill rotWithShape="1">
          <a:blip r:embed="rId3">
            <a:alphaModFix/>
          </a:blip>
          <a:srcRect b="0" l="0" r="0" t="0"/>
          <a:stretch/>
        </p:blipFill>
        <p:spPr>
          <a:xfrm>
            <a:off x="372025" y="1770950"/>
            <a:ext cx="2968026" cy="3332125"/>
          </a:xfrm>
          <a:prstGeom prst="rect">
            <a:avLst/>
          </a:prstGeom>
          <a:noFill/>
          <a:ln>
            <a:noFill/>
          </a:ln>
        </p:spPr>
      </p:pic>
      <p:pic>
        <p:nvPicPr>
          <p:cNvPr id="118" name="Google Shape;118;p11"/>
          <p:cNvPicPr preferRelativeResize="0"/>
          <p:nvPr/>
        </p:nvPicPr>
        <p:blipFill rotWithShape="1">
          <a:blip r:embed="rId4">
            <a:alphaModFix/>
          </a:blip>
          <a:srcRect b="0" l="0" r="0" t="0"/>
          <a:stretch/>
        </p:blipFill>
        <p:spPr>
          <a:xfrm rot="5400000">
            <a:off x="4411776" y="788425"/>
            <a:ext cx="3267274" cy="5297174"/>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1A237E"/>
      </a:accent5>
      <a:accent6>
        <a:srgbClr val="F4B400"/>
      </a:accent6>
      <a:hlink>
        <a:srgbClr val="1A237E"/>
      </a:hlink>
      <a:folHlink>
        <a:srgbClr val="1A237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file>